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ppt/tags/tag20.xml" ContentType="application/vnd.openxmlformats-officedocument.presentationml.tags+xml"/>
  <Override PartName="/ppt/notesSlides/notesSlide19.xml" ContentType="application/vnd.openxmlformats-officedocument.presentationml.notesSlide+xml"/>
  <Override PartName="/ppt/tags/tag21.xml" ContentType="application/vnd.openxmlformats-officedocument.presentationml.tags+xml"/>
  <Override PartName="/ppt/notesSlides/notesSlide20.xml" ContentType="application/vnd.openxmlformats-officedocument.presentationml.notesSlide+xml"/>
  <Override PartName="/ppt/tags/tag22.xml" ContentType="application/vnd.openxmlformats-officedocument.presentationml.tags+xml"/>
  <Override PartName="/ppt/notesSlides/notesSlide21.xml" ContentType="application/vnd.openxmlformats-officedocument.presentationml.notesSlide+xml"/>
  <Override PartName="/ppt/tags/tag23.xml" ContentType="application/vnd.openxmlformats-officedocument.presentationml.tags+xml"/>
  <Override PartName="/ppt/notesSlides/notesSlide22.xml" ContentType="application/vnd.openxmlformats-officedocument.presentationml.notesSlide+xml"/>
  <Override PartName="/ppt/tags/tag24.xml" ContentType="application/vnd.openxmlformats-officedocument.presentationml.tags+xml"/>
  <Override PartName="/ppt/notesSlides/notesSlide23.xml" ContentType="application/vnd.openxmlformats-officedocument.presentationml.notesSlide+xml"/>
  <Override PartName="/ppt/tags/tag25.xml" ContentType="application/vnd.openxmlformats-officedocument.presentationml.tags+xml"/>
  <Override PartName="/ppt/notesSlides/notesSlide24.xml" ContentType="application/vnd.openxmlformats-officedocument.presentationml.notesSlide+xml"/>
  <Override PartName="/ppt/tags/tag26.xml" ContentType="application/vnd.openxmlformats-officedocument.presentationml.tags+xml"/>
  <Override PartName="/ppt/notesSlides/notesSlide25.xml" ContentType="application/vnd.openxmlformats-officedocument.presentationml.notesSlide+xml"/>
  <Override PartName="/ppt/tags/tag27.xml" ContentType="application/vnd.openxmlformats-officedocument.presentationml.tags+xml"/>
  <Override PartName="/ppt/notesSlides/notesSlide26.xml" ContentType="application/vnd.openxmlformats-officedocument.presentationml.notesSlide+xml"/>
  <Override PartName="/ppt/tags/tag28.xml" ContentType="application/vnd.openxmlformats-officedocument.presentationml.tags+xml"/>
  <Override PartName="/ppt/notesSlides/notesSlide27.xml" ContentType="application/vnd.openxmlformats-officedocument.presentationml.notesSlide+xml"/>
  <Override PartName="/ppt/tags/tag29.xml" ContentType="application/vnd.openxmlformats-officedocument.presentationml.tags+xml"/>
  <Override PartName="/ppt/notesSlides/notesSlide28.xml" ContentType="application/vnd.openxmlformats-officedocument.presentationml.notesSlide+xml"/>
  <Override PartName="/ppt/tags/tag30.xml" ContentType="application/vnd.openxmlformats-officedocument.presentationml.tags+xml"/>
  <Override PartName="/ppt/notesSlides/notesSlide29.xml" ContentType="application/vnd.openxmlformats-officedocument.presentationml.notesSlide+xml"/>
  <Override PartName="/ppt/tags/tag31.xml" ContentType="application/vnd.openxmlformats-officedocument.presentationml.tags+xml"/>
  <Override PartName="/ppt/notesSlides/notesSlide30.xml" ContentType="application/vnd.openxmlformats-officedocument.presentationml.notesSlide+xml"/>
  <Override PartName="/ppt/tags/tag32.xml" ContentType="application/vnd.openxmlformats-officedocument.presentationml.tags+xml"/>
  <Override PartName="/ppt/notesSlides/notesSlide31.xml" ContentType="application/vnd.openxmlformats-officedocument.presentationml.notesSlide+xml"/>
  <Override PartName="/ppt/tags/tag33.xml" ContentType="application/vnd.openxmlformats-officedocument.presentationml.tags+xml"/>
  <Override PartName="/ppt/notesSlides/notesSlide32.xml" ContentType="application/vnd.openxmlformats-officedocument.presentationml.notesSlide+xml"/>
  <Override PartName="/ppt/tags/tag34.xml" ContentType="application/vnd.openxmlformats-officedocument.presentationml.tags+xml"/>
  <Override PartName="/ppt/notesSlides/notesSlide33.xml" ContentType="application/vnd.openxmlformats-officedocument.presentationml.notesSlide+xml"/>
  <Override PartName="/ppt/tags/tag35.xml" ContentType="application/vnd.openxmlformats-officedocument.presentationml.tags+xml"/>
  <Override PartName="/ppt/notesSlides/notesSlide34.xml" ContentType="application/vnd.openxmlformats-officedocument.presentationml.notesSlide+xml"/>
  <Override PartName="/ppt/tags/tag36.xml" ContentType="application/vnd.openxmlformats-officedocument.presentationml.tags+xml"/>
  <Override PartName="/ppt/notesSlides/notesSlide35.xml" ContentType="application/vnd.openxmlformats-officedocument.presentationml.notesSlide+xml"/>
  <Override PartName="/ppt/tags/tag37.xml" ContentType="application/vnd.openxmlformats-officedocument.presentationml.tags+xml"/>
  <Override PartName="/ppt/notesSlides/notesSlide36.xml" ContentType="application/vnd.openxmlformats-officedocument.presentationml.notesSlide+xml"/>
  <Override PartName="/ppt/tags/tag38.xml" ContentType="application/vnd.openxmlformats-officedocument.presentationml.tags+xml"/>
  <Override PartName="/ppt/notesSlides/notesSlide37.xml" ContentType="application/vnd.openxmlformats-officedocument.presentationml.notesSlide+xml"/>
  <Override PartName="/ppt/tags/tag39.xml" ContentType="application/vnd.openxmlformats-officedocument.presentationml.tags+xml"/>
  <Override PartName="/ppt/notesSlides/notesSlide38.xml" ContentType="application/vnd.openxmlformats-officedocument.presentationml.notesSlide+xml"/>
  <Override PartName="/ppt/tags/tag40.xml" ContentType="application/vnd.openxmlformats-officedocument.presentationml.tags+xml"/>
  <Override PartName="/ppt/notesSlides/notesSlide39.xml" ContentType="application/vnd.openxmlformats-officedocument.presentationml.notesSlide+xml"/>
  <Override PartName="/ppt/tags/tag41.xml" ContentType="application/vnd.openxmlformats-officedocument.presentationml.tags+xml"/>
  <Override PartName="/ppt/notesSlides/notesSlide40.xml" ContentType="application/vnd.openxmlformats-officedocument.presentationml.notesSlide+xml"/>
  <Override PartName="/ppt/tags/tag42.xml" ContentType="application/vnd.openxmlformats-officedocument.presentationml.tags+xml"/>
  <Override PartName="/ppt/notesSlides/notesSlide41.xml" ContentType="application/vnd.openxmlformats-officedocument.presentationml.notesSlide+xml"/>
  <Override PartName="/ppt/tags/tag43.xml" ContentType="application/vnd.openxmlformats-officedocument.presentationml.tags+xml"/>
  <Override PartName="/ppt/notesSlides/notesSlide42.xml" ContentType="application/vnd.openxmlformats-officedocument.presentationml.notesSlide+xml"/>
  <Override PartName="/ppt/tags/tag44.xml" ContentType="application/vnd.openxmlformats-officedocument.presentationml.tags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47"/>
  </p:notesMasterIdLst>
  <p:handoutMasterIdLst>
    <p:handoutMasterId r:id="rId48"/>
  </p:handoutMasterIdLst>
  <p:sldIdLst>
    <p:sldId id="644" r:id="rId3"/>
    <p:sldId id="807" r:id="rId4"/>
    <p:sldId id="846" r:id="rId5"/>
    <p:sldId id="728" r:id="rId6"/>
    <p:sldId id="850" r:id="rId7"/>
    <p:sldId id="851" r:id="rId8"/>
    <p:sldId id="780" r:id="rId9"/>
    <p:sldId id="852" r:id="rId10"/>
    <p:sldId id="853" r:id="rId11"/>
    <p:sldId id="854" r:id="rId12"/>
    <p:sldId id="855" r:id="rId13"/>
    <p:sldId id="856" r:id="rId14"/>
    <p:sldId id="857" r:id="rId15"/>
    <p:sldId id="858" r:id="rId16"/>
    <p:sldId id="861" r:id="rId17"/>
    <p:sldId id="859" r:id="rId18"/>
    <p:sldId id="718" r:id="rId19"/>
    <p:sldId id="862" r:id="rId20"/>
    <p:sldId id="863" r:id="rId21"/>
    <p:sldId id="883" r:id="rId22"/>
    <p:sldId id="864" r:id="rId23"/>
    <p:sldId id="865" r:id="rId24"/>
    <p:sldId id="866" r:id="rId25"/>
    <p:sldId id="867" r:id="rId26"/>
    <p:sldId id="884" r:id="rId27"/>
    <p:sldId id="871" r:id="rId28"/>
    <p:sldId id="872" r:id="rId29"/>
    <p:sldId id="873" r:id="rId30"/>
    <p:sldId id="874" r:id="rId31"/>
    <p:sldId id="875" r:id="rId32"/>
    <p:sldId id="876" r:id="rId33"/>
    <p:sldId id="887" r:id="rId34"/>
    <p:sldId id="879" r:id="rId35"/>
    <p:sldId id="832" r:id="rId36"/>
    <p:sldId id="881" r:id="rId37"/>
    <p:sldId id="882" r:id="rId38"/>
    <p:sldId id="885" r:id="rId39"/>
    <p:sldId id="886" r:id="rId40"/>
    <p:sldId id="888" r:id="rId41"/>
    <p:sldId id="889" r:id="rId42"/>
    <p:sldId id="300" r:id="rId43"/>
    <p:sldId id="869" r:id="rId44"/>
    <p:sldId id="891" r:id="rId45"/>
    <p:sldId id="892" r:id="rId46"/>
  </p:sldIdLst>
  <p:sldSz cx="12192000" cy="6858000"/>
  <p:notesSz cx="6954838" cy="9309100"/>
  <p:custDataLst>
    <p:tags r:id="rId4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3180"/>
    <a:srgbClr val="647794"/>
    <a:srgbClr val="342A20"/>
    <a:srgbClr val="4F5C6C"/>
    <a:srgbClr val="495666"/>
    <a:srgbClr val="836543"/>
    <a:srgbClr val="291605"/>
    <a:srgbClr val="FECF02"/>
    <a:srgbClr val="202B3D"/>
    <a:srgbClr val="DCD8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FD359EC-79F8-42DF-BAFC-A6DA5F7E4165}" v="3" dt="2023-03-25T16:56:07.284"/>
    <p1510:client id="{88AB5877-AE37-4468-B44D-D2D7D102E0F5}" v="615" dt="2023-03-25T08:35:27.50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89441" autoAdjust="0"/>
  </p:normalViewPr>
  <p:slideViewPr>
    <p:cSldViewPr snapToGrid="0">
      <p:cViewPr varScale="1">
        <p:scale>
          <a:sx n="114" d="100"/>
          <a:sy n="114" d="100"/>
        </p:scale>
        <p:origin x="1016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notesMaster" Target="notesMasters/notesMaster1.xml"/><Relationship Id="rId50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51" Type="http://schemas.openxmlformats.org/officeDocument/2006/relationships/viewProps" Target="view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7072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9466" y="0"/>
            <a:ext cx="3013763" cy="467072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>
              <a:defRPr sz="1200"/>
            </a:lvl1pPr>
          </a:lstStyle>
          <a:p>
            <a:fld id="{BA6CC40F-C4F2-4807-B320-0CA3496662C0}" type="datetimeFigureOut">
              <a:rPr lang="en-US" smtClean="0"/>
              <a:t>3/26/23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13763" cy="467071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9466" y="8842030"/>
            <a:ext cx="3013763" cy="467071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>
              <a:defRPr sz="1200"/>
            </a:lvl1pPr>
          </a:lstStyle>
          <a:p>
            <a:fld id="{8FE0BC4C-0680-46D0-8607-0E3A5E674A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0064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0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40175" y="0"/>
            <a:ext cx="30130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306154-8B08-4B77-96A5-39C5FE0E1CAF}" type="datetimeFigureOut">
              <a:rPr lang="en-US" smtClean="0"/>
              <a:t>3/26/23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4650" y="698500"/>
            <a:ext cx="6205538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325" y="4421188"/>
            <a:ext cx="5564188" cy="41894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130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40175" y="8842375"/>
            <a:ext cx="30130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324EBA-54D3-45F1-9A0A-BDEB83CA5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10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4650" y="698500"/>
            <a:ext cx="6205538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23765F-6D3A-4867-9087-48A7502DC5B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714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4650" y="698500"/>
            <a:ext cx="6205538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23765F-6D3A-4867-9087-48A7502DC5B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5925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4650" y="698500"/>
            <a:ext cx="6205538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23765F-6D3A-4867-9087-48A7502DC5B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7609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4650" y="698500"/>
            <a:ext cx="6205538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23765F-6D3A-4867-9087-48A7502DC5B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8190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4650" y="698500"/>
            <a:ext cx="6205538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23765F-6D3A-4867-9087-48A7502DC5B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9859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4650" y="698500"/>
            <a:ext cx="6205538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23765F-6D3A-4867-9087-48A7502DC5B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7454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4650" y="698500"/>
            <a:ext cx="6205538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23765F-6D3A-4867-9087-48A7502DC5B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0010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4650" y="698500"/>
            <a:ext cx="6205538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23765F-6D3A-4867-9087-48A7502DC5B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7445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324EBA-54D3-45F1-9A0A-BDEB83CA518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5649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4650" y="698500"/>
            <a:ext cx="6205538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23765F-6D3A-4867-9087-48A7502DC5B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4650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4650" y="698500"/>
            <a:ext cx="6205538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23765F-6D3A-4867-9087-48A7502DC5B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3880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4650" y="698500"/>
            <a:ext cx="6205538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23765F-6D3A-4867-9087-48A7502DC5B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84660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4650" y="698500"/>
            <a:ext cx="6205538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23765F-6D3A-4867-9087-48A7502DC5B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74285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4650" y="698500"/>
            <a:ext cx="6205538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23765F-6D3A-4867-9087-48A7502DC5B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50113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4650" y="698500"/>
            <a:ext cx="6205538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23765F-6D3A-4867-9087-48A7502DC5B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6839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4650" y="698500"/>
            <a:ext cx="6205538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23765F-6D3A-4867-9087-48A7502DC5B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5751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4650" y="698500"/>
            <a:ext cx="6205538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23765F-6D3A-4867-9087-48A7502DC5B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15392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4650" y="698500"/>
            <a:ext cx="6205538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23765F-6D3A-4867-9087-48A7502DC5B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25405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4650" y="698500"/>
            <a:ext cx="6205538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23765F-6D3A-4867-9087-48A7502DC5BA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32482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4650" y="698500"/>
            <a:ext cx="6205538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23765F-6D3A-4867-9087-48A7502DC5BA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40572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4650" y="698500"/>
            <a:ext cx="6205538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23765F-6D3A-4867-9087-48A7502DC5BA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81576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4650" y="698500"/>
            <a:ext cx="6205538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23765F-6D3A-4867-9087-48A7502DC5BA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981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4650" y="698500"/>
            <a:ext cx="6205538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23765F-6D3A-4867-9087-48A7502DC5B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18808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4650" y="698500"/>
            <a:ext cx="6205538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23765F-6D3A-4867-9087-48A7502DC5BA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36481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4650" y="698500"/>
            <a:ext cx="6205538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23765F-6D3A-4867-9087-48A7502DC5BA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12191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4650" y="698500"/>
            <a:ext cx="6205538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23765F-6D3A-4867-9087-48A7502DC5BA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15494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4650" y="698500"/>
            <a:ext cx="6205538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23765F-6D3A-4867-9087-48A7502DC5BA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94719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4650" y="698500"/>
            <a:ext cx="6205538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23765F-6D3A-4867-9087-48A7502DC5BA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84083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4650" y="698500"/>
            <a:ext cx="6205538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23765F-6D3A-4867-9087-48A7502DC5BA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95946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4650" y="698500"/>
            <a:ext cx="6205538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23765F-6D3A-4867-9087-48A7502DC5BA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94052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4650" y="698500"/>
            <a:ext cx="6205538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23765F-6D3A-4867-9087-48A7502DC5BA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06255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4650" y="698500"/>
            <a:ext cx="6205538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23765F-6D3A-4867-9087-48A7502DC5BA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76070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4650" y="698500"/>
            <a:ext cx="6205538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23765F-6D3A-4867-9087-48A7502DC5BA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747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4650" y="698500"/>
            <a:ext cx="6205538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23765F-6D3A-4867-9087-48A7502DC5B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32868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4650" y="698500"/>
            <a:ext cx="6205538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23765F-6D3A-4867-9087-48A7502DC5BA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1765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324EBA-54D3-45F1-9A0A-BDEB83CA518A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38524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4650" y="698500"/>
            <a:ext cx="6205538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Paul’s only other use of the word for grumbling is in 1 Cor 10:10 which refers directly to the grumbling of the Israelites. This word is used regularly in the Septuagint to refer to the grumbling of the Israelites.</a:t>
            </a:r>
          </a:p>
          <a:p>
            <a:pPr marL="171450" indent="-171450">
              <a:buFontTx/>
              <a:buChar char="-"/>
            </a:pPr>
            <a:r>
              <a:rPr lang="en-US" dirty="0"/>
              <a:t>The crooked and twisted generation comes from the Song of Moses describing the Israelites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23765F-6D3A-4867-9087-48A7502DC5BA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10698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324EBA-54D3-45F1-9A0A-BDEB83CA518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638524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2EDCEA-0CB3-DA48-9F73-F780BAA943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NT Preaching (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np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)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4650" y="698500"/>
            <a:ext cx="6205538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23765F-6D3A-4867-9087-48A7502DC5B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1440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4650" y="698500"/>
            <a:ext cx="6205538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23765F-6D3A-4867-9087-48A7502DC5B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1579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4650" y="698500"/>
            <a:ext cx="6205538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23765F-6D3A-4867-9087-48A7502DC5B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8667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4650" y="698500"/>
            <a:ext cx="6205538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23765F-6D3A-4867-9087-48A7502DC5B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1594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4650" y="698500"/>
            <a:ext cx="6205538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23765F-6D3A-4867-9087-48A7502DC5B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933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4107B-0E53-48C8-9B5E-37A239201CF1}" type="datetimeFigureOut">
              <a:rPr lang="en-US" smtClean="0"/>
              <a:t>3/26/23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1455F-AEB2-47BD-907B-40A7EB0AF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791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4107B-0E53-48C8-9B5E-37A239201CF1}" type="datetimeFigureOut">
              <a:rPr lang="en-US" smtClean="0"/>
              <a:t>3/26/23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1455F-AEB2-47BD-907B-40A7EB0AF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985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4107B-0E53-48C8-9B5E-37A239201CF1}" type="datetimeFigureOut">
              <a:rPr lang="en-US" smtClean="0"/>
              <a:t>3/26/23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1455F-AEB2-47BD-907B-40A7EB0AF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052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83608D9-E17D-EF41-B855-0F776DCE40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877795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/>
            </a:lvl1pPr>
            <a:lvl2pPr marL="609585" indent="0">
              <a:buNone/>
              <a:defRPr sz="2400"/>
            </a:lvl2pPr>
            <a:lvl3pPr marL="1219170" indent="0">
              <a:buNone/>
              <a:defRPr sz="2133"/>
            </a:lvl3pPr>
            <a:lvl4pPr marL="1828754" indent="0">
              <a:buNone/>
              <a:defRPr sz="1867"/>
            </a:lvl4pPr>
            <a:lvl5pPr marL="2438339" indent="0">
              <a:buNone/>
              <a:defRPr sz="1867"/>
            </a:lvl5pPr>
            <a:lvl6pPr marL="3047924" indent="0">
              <a:buNone/>
              <a:defRPr sz="1867"/>
            </a:lvl6pPr>
            <a:lvl7pPr marL="3657509" indent="0">
              <a:buNone/>
              <a:defRPr sz="1867"/>
            </a:lvl7pPr>
            <a:lvl8pPr marL="4267093" indent="0">
              <a:buNone/>
              <a:defRPr sz="1867"/>
            </a:lvl8pPr>
            <a:lvl9pPr marL="4876678" indent="0">
              <a:buNone/>
              <a:defRPr sz="18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E16645-8042-E44F-8343-D9B42FFDC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378632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3072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3072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1189A3A-0DC1-7C41-A456-8DF8558F2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466690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BEA7D18-D1E9-844D-9A76-98DC3D89F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951975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E524601-B81A-284C-8D49-5BB266B52D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863243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B98C5F-39FA-514F-B41D-4A35F65A93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625320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F9746B7-792A-3A44-ADFA-C933FA439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275630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D9DDC62-B8DE-0640-BF2B-4B0C5C7B4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71098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4107B-0E53-48C8-9B5E-37A239201CF1}" type="datetimeFigureOut">
              <a:rPr lang="en-US" smtClean="0"/>
              <a:t>3/26/23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1455F-AEB2-47BD-907B-40A7EB0AF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5493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79015C7-6C60-534C-878F-B7C81A286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579659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7813"/>
            <a:ext cx="27432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7813"/>
            <a:ext cx="80264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A78BBA1-D83C-D143-93CA-CEE604AAD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365601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609585" indent="0" algn="ctr">
              <a:buNone/>
              <a:defRPr/>
            </a:lvl2pPr>
            <a:lvl3pPr marL="1219170" indent="0" algn="ctr">
              <a:buNone/>
              <a:defRPr/>
            </a:lvl3pPr>
            <a:lvl4pPr marL="1828754" indent="0" algn="ctr">
              <a:buNone/>
              <a:defRPr/>
            </a:lvl4pPr>
            <a:lvl5pPr marL="2438339" indent="0" algn="ctr">
              <a:buNone/>
              <a:defRPr/>
            </a:lvl5pPr>
            <a:lvl6pPr marL="3047924" indent="0" algn="ctr">
              <a:buNone/>
              <a:defRPr/>
            </a:lvl6pPr>
            <a:lvl7pPr marL="3657509" indent="0" algn="ctr">
              <a:buNone/>
              <a:defRPr/>
            </a:lvl7pPr>
            <a:lvl8pPr marL="4267093" indent="0" algn="ctr">
              <a:buNone/>
              <a:defRPr/>
            </a:lvl8pPr>
            <a:lvl9pPr marL="487667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C0D556E-1B47-E145-B343-9708077C20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47764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4107B-0E53-48C8-9B5E-37A239201CF1}" type="datetimeFigureOut">
              <a:rPr lang="en-US" smtClean="0"/>
              <a:t>3/26/23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1455F-AEB2-47BD-907B-40A7EB0AF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863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4107B-0E53-48C8-9B5E-37A239201CF1}" type="datetimeFigureOut">
              <a:rPr lang="en-US" smtClean="0"/>
              <a:t>3/26/23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1455F-AEB2-47BD-907B-40A7EB0AF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681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4107B-0E53-48C8-9B5E-37A239201CF1}" type="datetimeFigureOut">
              <a:rPr lang="en-US" smtClean="0"/>
              <a:t>3/26/23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1455F-AEB2-47BD-907B-40A7EB0AF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222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4107B-0E53-48C8-9B5E-37A239201CF1}" type="datetimeFigureOut">
              <a:rPr lang="en-US" smtClean="0"/>
              <a:t>3/26/23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1455F-AEB2-47BD-907B-40A7EB0AF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054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4107B-0E53-48C8-9B5E-37A239201CF1}" type="datetimeFigureOut">
              <a:rPr lang="en-US" smtClean="0"/>
              <a:t>3/26/23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1455F-AEB2-47BD-907B-40A7EB0AF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221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4107B-0E53-48C8-9B5E-37A239201CF1}" type="datetimeFigureOut">
              <a:rPr lang="en-US" smtClean="0"/>
              <a:t>3/26/23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1455F-AEB2-47BD-907B-40A7EB0AF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591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4107B-0E53-48C8-9B5E-37A239201CF1}" type="datetimeFigureOut">
              <a:rPr lang="en-US" smtClean="0"/>
              <a:t>3/26/23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1455F-AEB2-47BD-907B-40A7EB0AF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324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34107B-0E53-48C8-9B5E-37A239201CF1}" type="datetimeFigureOut">
              <a:rPr lang="en-US" smtClean="0"/>
              <a:t>3/26/23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1455F-AEB2-47BD-907B-40A7EB0AF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688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2" y="3902077"/>
            <a:ext cx="4533900" cy="2949575"/>
            <a:chOff x="0" y="2458"/>
            <a:chExt cx="2142" cy="1858"/>
          </a:xfrm>
        </p:grpSpPr>
        <p:sp>
          <p:nvSpPr>
            <p:cNvPr id="32973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9708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09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10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32973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4"/>
            <a:ext cx="109728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2973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974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333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333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333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61F442D0-A11F-2640-8129-5D1BEF7A3C1E}" type="slidenum">
              <a:rPr lang="en-US" smtClean="0"/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485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609585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6pPr>
      <a:lvl7pPr marL="1219170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7pPr>
      <a:lvl8pPr marL="1828754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8pPr>
      <a:lvl9pPr marL="2438339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9pPr>
    </p:titleStyle>
    <p:bodyStyle>
      <a:lvl1pPr marL="457189" indent="-457189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charset="0"/>
        <a:buChar char="l"/>
        <a:defRPr sz="42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  <a:cs typeface="ＭＳ Ｐゴシック" pitchFamily="-111" charset="-128"/>
        </a:defRPr>
      </a:lvl1pPr>
      <a:lvl2pPr marL="990575" indent="-38099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l"/>
        <a:defRPr sz="3733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2pPr>
      <a:lvl3pPr marL="1523962" indent="-304792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0"/>
        </a:defRPr>
      </a:lvl3pPr>
      <a:lvl4pPr marL="2133547" indent="-304792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0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743131" indent="-304792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5pPr>
      <a:lvl6pPr marL="3352716" indent="-304792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6pPr>
      <a:lvl7pPr marL="3962301" indent="-304792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7pPr>
      <a:lvl8pPr marL="4571886" indent="-304792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8pPr>
      <a:lvl9pPr marL="5181470" indent="-304792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2.jp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6" Type="http://schemas.openxmlformats.org/officeDocument/2006/relationships/image" Target="../media/image2.jp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6" Type="http://schemas.openxmlformats.org/officeDocument/2006/relationships/image" Target="../media/image2.jp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6" Type="http://schemas.openxmlformats.org/officeDocument/2006/relationships/image" Target="../media/image2.jp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6" Type="http://schemas.openxmlformats.org/officeDocument/2006/relationships/image" Target="../media/image2.jp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6" Type="http://schemas.openxmlformats.org/officeDocument/2006/relationships/image" Target="../media/image2.jp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Relationship Id="rId6" Type="http://schemas.openxmlformats.org/officeDocument/2006/relationships/image" Target="../media/image2.jp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Relationship Id="rId4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Relationship Id="rId6" Type="http://schemas.openxmlformats.org/officeDocument/2006/relationships/image" Target="../media/image2.jp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Relationship Id="rId6" Type="http://schemas.openxmlformats.org/officeDocument/2006/relationships/image" Target="../media/image2.jp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3.jpeg"/><Relationship Id="rId5" Type="http://schemas.microsoft.com/office/2007/relationships/hdphoto" Target="../media/hdphoto1.wdp"/><Relationship Id="rId4" Type="http://schemas.openxmlformats.org/officeDocument/2006/relationships/image" Target="../media/image1.png"/><Relationship Id="rId9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1.xml"/><Relationship Id="rId6" Type="http://schemas.openxmlformats.org/officeDocument/2006/relationships/image" Target="../media/image2.jp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2.xml"/><Relationship Id="rId6" Type="http://schemas.openxmlformats.org/officeDocument/2006/relationships/image" Target="../media/image2.jp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3.xml"/><Relationship Id="rId6" Type="http://schemas.openxmlformats.org/officeDocument/2006/relationships/image" Target="../media/image2.jp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4.xml"/><Relationship Id="rId6" Type="http://schemas.openxmlformats.org/officeDocument/2006/relationships/image" Target="../media/image2.jp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5.xml"/><Relationship Id="rId6" Type="http://schemas.openxmlformats.org/officeDocument/2006/relationships/image" Target="../media/image2.jp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6.xml"/><Relationship Id="rId6" Type="http://schemas.openxmlformats.org/officeDocument/2006/relationships/image" Target="../media/image2.jp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7.xml"/><Relationship Id="rId6" Type="http://schemas.openxmlformats.org/officeDocument/2006/relationships/image" Target="../media/image2.jp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8.xml"/><Relationship Id="rId6" Type="http://schemas.openxmlformats.org/officeDocument/2006/relationships/image" Target="../media/image2.jp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9.xml"/><Relationship Id="rId6" Type="http://schemas.openxmlformats.org/officeDocument/2006/relationships/image" Target="../media/image2.jp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0.xml"/><Relationship Id="rId6" Type="http://schemas.openxmlformats.org/officeDocument/2006/relationships/image" Target="../media/image2.jp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3.jpeg"/><Relationship Id="rId5" Type="http://schemas.microsoft.com/office/2007/relationships/hdphoto" Target="../media/hdphoto1.wdp"/><Relationship Id="rId4" Type="http://schemas.openxmlformats.org/officeDocument/2006/relationships/image" Target="../media/image1.png"/><Relationship Id="rId9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1.xml"/><Relationship Id="rId6" Type="http://schemas.openxmlformats.org/officeDocument/2006/relationships/image" Target="../media/image2.jp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2.xml"/><Relationship Id="rId6" Type="http://schemas.openxmlformats.org/officeDocument/2006/relationships/image" Target="../media/image2.jp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3.xml"/><Relationship Id="rId6" Type="http://schemas.openxmlformats.org/officeDocument/2006/relationships/image" Target="../media/image2.jp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4.xml"/><Relationship Id="rId6" Type="http://schemas.openxmlformats.org/officeDocument/2006/relationships/image" Target="../media/image2.jp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5.xml"/><Relationship Id="rId4" Type="http://schemas.openxmlformats.org/officeDocument/2006/relationships/image" Target="../media/image10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6.xml"/><Relationship Id="rId6" Type="http://schemas.openxmlformats.org/officeDocument/2006/relationships/image" Target="../media/image2.jp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7.xml"/><Relationship Id="rId6" Type="http://schemas.openxmlformats.org/officeDocument/2006/relationships/image" Target="../media/image2.jp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8.xml"/><Relationship Id="rId6" Type="http://schemas.openxmlformats.org/officeDocument/2006/relationships/image" Target="../media/image2.jp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9.xml"/><Relationship Id="rId6" Type="http://schemas.openxmlformats.org/officeDocument/2006/relationships/image" Target="../media/image2.jp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0.xml"/><Relationship Id="rId6" Type="http://schemas.openxmlformats.org/officeDocument/2006/relationships/image" Target="../media/image2.jp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7.jpe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1.xml"/><Relationship Id="rId6" Type="http://schemas.openxmlformats.org/officeDocument/2006/relationships/image" Target="../media/image2.jp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3.xml"/><Relationship Id="rId6" Type="http://schemas.openxmlformats.org/officeDocument/2006/relationships/image" Target="../media/image2.jp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2.jp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2.jp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image" Target="../media/image2.jp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openxmlformats.org/officeDocument/2006/relationships/image" Target="../media/image2.jp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6" Type="http://schemas.openxmlformats.org/officeDocument/2006/relationships/image" Target="../media/image2.jp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Edges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sky, outdoor, ground, grass&#10;&#10;Description automatically generated">
            <a:extLst>
              <a:ext uri="{FF2B5EF4-FFF2-40B4-BE49-F238E27FC236}">
                <a16:creationId xmlns:a16="http://schemas.microsoft.com/office/drawing/2014/main" id="{40A64644-D72D-C75E-5708-77674230944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6449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B07B990-61B4-4BE6-AEC4-DF9E623334A6}"/>
              </a:ext>
            </a:extLst>
          </p:cNvPr>
          <p:cNvSpPr txBox="1"/>
          <p:nvPr/>
        </p:nvSpPr>
        <p:spPr>
          <a:xfrm>
            <a:off x="1921334" y="381000"/>
            <a:ext cx="747191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defRPr sz="5400" b="1">
                <a:effectLst>
                  <a:glow rad="139700">
                    <a:schemeClr val="bg2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sz="72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Philippians 2:12-18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DC6EBA3-EE04-499B-B324-AB8CD1E2786B}"/>
              </a:ext>
            </a:extLst>
          </p:cNvPr>
          <p:cNvSpPr txBox="1"/>
          <p:nvPr/>
        </p:nvSpPr>
        <p:spPr>
          <a:xfrm>
            <a:off x="809468" y="2228609"/>
            <a:ext cx="100968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Why Obedience Matters!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8B0F8CE-A479-E236-D724-FDEFD94B58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486400"/>
            <a:ext cx="12192000" cy="1403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514">
                <a:alpha val="74998"/>
              </a:srgbClr>
            </a:outerShdw>
          </a:effectLst>
        </p:spPr>
        <p:txBody>
          <a:bodyPr lIns="91430" tIns="45715" rIns="91430" bIns="45715"/>
          <a:lstStyle/>
          <a:p>
            <a:pPr algn="ctr" defTabSz="914300" fontAlgn="base">
              <a:spcBef>
                <a:spcPct val="20000"/>
              </a:spcBef>
              <a:buClr>
                <a:srgbClr val="FFCC00"/>
              </a:buClr>
              <a:buSzPct val="70000"/>
              <a:defRPr/>
            </a:pPr>
            <a: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Preached by Dan Bridges</a:t>
            </a:r>
            <a:b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Amman International Church, Jordan (AmmanChurch.org)</a:t>
            </a:r>
            <a:b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Uploaded by Dr. Rick Griffith • Jordan Evangelical Theological Seminary</a:t>
            </a:r>
            <a:b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Files in many languages for free download at BibleStudyDownloads.org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11640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4">
        <p:fade/>
      </p:transition>
    </mc:Choice>
    <mc:Fallback xmlns="">
      <p:transition spd="slow">
        <p:fade/>
      </p:transition>
    </mc:Fallback>
  </mc:AlternateContent>
  <p:extLst>
    <p:ext uri="{E180D4A7-C9FB-4DFB-919C-405C955672EB}">
      <p14:showEvtLst xmlns:p14="http://schemas.microsoft.com/office/powerpoint/2010/main">
        <p14:playEvt time="19" objId="3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Edges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sky, outdoor, ground, grass&#10;&#10;Description automatically generated">
            <a:extLst>
              <a:ext uri="{FF2B5EF4-FFF2-40B4-BE49-F238E27FC236}">
                <a16:creationId xmlns:a16="http://schemas.microsoft.com/office/drawing/2014/main" id="{EBB19F35-10EE-D5BB-4E66-4F0F5EC26F6A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6449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0E8DCBF-929D-0AF8-C2E1-79E4EC2788B3}"/>
              </a:ext>
            </a:extLst>
          </p:cNvPr>
          <p:cNvSpPr txBox="1"/>
          <p:nvPr/>
        </p:nvSpPr>
        <p:spPr>
          <a:xfrm>
            <a:off x="0" y="13198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5400" b="1">
                <a:effectLst>
                  <a:glow rad="139700">
                    <a:schemeClr val="bg2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sz="48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Obedience is What We are Called To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11AAA57-066A-0309-2984-91142F5DF163}"/>
              </a:ext>
            </a:extLst>
          </p:cNvPr>
          <p:cNvSpPr txBox="1"/>
          <p:nvPr/>
        </p:nvSpPr>
        <p:spPr>
          <a:xfrm>
            <a:off x="367809" y="1448307"/>
            <a:ext cx="1185777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5400" b="1">
                <a:effectLst>
                  <a:glow rad="139700">
                    <a:schemeClr val="bg2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l"/>
            <a:r>
              <a:rPr lang="en-US" sz="4000" baseline="300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12</a:t>
            </a:r>
            <a:r>
              <a:rPr lang="en-US" sz="40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 Therefore, my beloved, as you have always obeyed, so now, not only as in my presence but much more in my absence, </a:t>
            </a:r>
            <a:r>
              <a:rPr lang="en-US" sz="4000" dirty="0">
                <a:solidFill>
                  <a:srgbClr val="FFFF00"/>
                </a:solidFill>
                <a:effectLst>
                  <a:glow rad="139700">
                    <a:schemeClr val="tx1"/>
                  </a:glow>
                </a:effectLst>
              </a:rPr>
              <a:t>work out your own salvation </a:t>
            </a:r>
            <a:r>
              <a:rPr lang="en-US" sz="40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with fear and trembling, </a:t>
            </a:r>
            <a:r>
              <a:rPr lang="en-US" sz="4000" baseline="300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13</a:t>
            </a:r>
            <a:r>
              <a:rPr lang="en-US" sz="40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 for it is God who works in you, both to will and to work for his good pleasure.</a:t>
            </a:r>
          </a:p>
          <a:p>
            <a:pPr algn="l"/>
            <a:r>
              <a:rPr lang="en-US" sz="40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                                                                 Philippians 2:12-13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36336352"/>
      </p:ext>
    </p:extLst>
  </p:cSld>
  <p:clrMapOvr>
    <a:masterClrMapping/>
  </p:clrMapOvr>
  <p:extLst>
    <p:ext uri="{E180D4A7-C9FB-4DFB-919C-405C955672EB}">
      <p14:showEvtLst xmlns:p14="http://schemas.microsoft.com/office/powerpoint/2010/main">
        <p14:playEvt time="19" objId="3"/>
      </p14:showEvtLst>
    </p:ext>
  </p:extLs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Edges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sky, outdoor, ground, grass&#10;&#10;Description automatically generated">
            <a:extLst>
              <a:ext uri="{FF2B5EF4-FFF2-40B4-BE49-F238E27FC236}">
                <a16:creationId xmlns:a16="http://schemas.microsoft.com/office/drawing/2014/main" id="{EBB19F35-10EE-D5BB-4E66-4F0F5EC26F6A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6449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0E8DCBF-929D-0AF8-C2E1-79E4EC2788B3}"/>
              </a:ext>
            </a:extLst>
          </p:cNvPr>
          <p:cNvSpPr txBox="1"/>
          <p:nvPr/>
        </p:nvSpPr>
        <p:spPr>
          <a:xfrm>
            <a:off x="0" y="13198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5400" b="1">
                <a:effectLst>
                  <a:glow rad="139700">
                    <a:schemeClr val="bg2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sz="48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Work Out Your Own Salvation???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11AAA57-066A-0309-2984-91142F5DF163}"/>
              </a:ext>
            </a:extLst>
          </p:cNvPr>
          <p:cNvSpPr txBox="1"/>
          <p:nvPr/>
        </p:nvSpPr>
        <p:spPr>
          <a:xfrm>
            <a:off x="367809" y="1448307"/>
            <a:ext cx="118577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5400" b="1">
                <a:effectLst>
                  <a:glow rad="139700">
                    <a:schemeClr val="bg2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Context:  Obey – Even when I’m not there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Does </a:t>
            </a:r>
            <a:r>
              <a:rPr lang="en-US" sz="4000" u="sng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not</a:t>
            </a:r>
            <a:r>
              <a:rPr lang="en-US" sz="40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 mean “Work FOR your own salvation”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F5C4F38-72F9-94E7-6458-BDBB9F86E2CF}"/>
              </a:ext>
            </a:extLst>
          </p:cNvPr>
          <p:cNvSpPr txBox="1"/>
          <p:nvPr/>
        </p:nvSpPr>
        <p:spPr>
          <a:xfrm>
            <a:off x="999894" y="2896615"/>
            <a:ext cx="1081235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5400" b="1">
                <a:effectLst>
                  <a:glow rad="139700">
                    <a:schemeClr val="bg2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Phil. 1:1 He calls them “saints” – they are already believers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Eternal salvation is a work of God – not man (God “opened” Lydia’s heart – Acts 16:14)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20660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E180D4A7-C9FB-4DFB-919C-405C955672EB}">
      <p14:showEvtLst xmlns:p14="http://schemas.microsoft.com/office/powerpoint/2010/main">
        <p14:playEvt time="19" objId="3"/>
      </p14:showEvtLst>
    </p:ext>
  </p:extLs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Edges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sky, outdoor, ground, grass&#10;&#10;Description automatically generated">
            <a:extLst>
              <a:ext uri="{FF2B5EF4-FFF2-40B4-BE49-F238E27FC236}">
                <a16:creationId xmlns:a16="http://schemas.microsoft.com/office/drawing/2014/main" id="{EBB19F35-10EE-D5BB-4E66-4F0F5EC26F6A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6449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0E8DCBF-929D-0AF8-C2E1-79E4EC2788B3}"/>
              </a:ext>
            </a:extLst>
          </p:cNvPr>
          <p:cNvSpPr txBox="1"/>
          <p:nvPr/>
        </p:nvSpPr>
        <p:spPr>
          <a:xfrm>
            <a:off x="0" y="13198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5400" b="1">
                <a:effectLst>
                  <a:glow rad="139700">
                    <a:schemeClr val="bg2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sz="4800" dirty="0">
                <a:solidFill>
                  <a:srgbClr val="FFFF00"/>
                </a:solidFill>
                <a:effectLst>
                  <a:glow rad="139700">
                    <a:schemeClr val="tx1"/>
                  </a:glow>
                </a:effectLst>
              </a:rPr>
              <a:t>Work Out </a:t>
            </a:r>
            <a:r>
              <a:rPr lang="en-US" sz="48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Your Own Salvation???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11AAA57-066A-0309-2984-91142F5DF163}"/>
              </a:ext>
            </a:extLst>
          </p:cNvPr>
          <p:cNvSpPr txBox="1"/>
          <p:nvPr/>
        </p:nvSpPr>
        <p:spPr>
          <a:xfrm>
            <a:off x="367809" y="1448307"/>
            <a:ext cx="1185777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5400" b="1">
                <a:effectLst>
                  <a:glow rad="139700">
                    <a:schemeClr val="bg2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l">
              <a:spcAft>
                <a:spcPts val="1800"/>
              </a:spcAft>
            </a:pPr>
            <a:r>
              <a:rPr lang="en-US" sz="40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“Work Out” – Greek word always has the idea of bringing something to completion</a:t>
            </a:r>
          </a:p>
          <a:p>
            <a:pPr marL="571500" indent="-571500" algn="l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Example:  Work out the math problem</a:t>
            </a:r>
          </a:p>
          <a:p>
            <a:pPr marL="571500" indent="-571500" algn="l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Used in Paul’s day in mining (getting all the ore out) and in farming (getting all of the crops harvested)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42927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E180D4A7-C9FB-4DFB-919C-405C955672EB}">
      <p14:showEvtLst xmlns:p14="http://schemas.microsoft.com/office/powerpoint/2010/main">
        <p14:playEvt time="19" objId="3"/>
      </p14:showEvtLst>
    </p:ext>
  </p:extLs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Edges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sky, outdoor, ground, grass&#10;&#10;Description automatically generated">
            <a:extLst>
              <a:ext uri="{FF2B5EF4-FFF2-40B4-BE49-F238E27FC236}">
                <a16:creationId xmlns:a16="http://schemas.microsoft.com/office/drawing/2014/main" id="{EBB19F35-10EE-D5BB-4E66-4F0F5EC26F6A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6449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0E8DCBF-929D-0AF8-C2E1-79E4EC2788B3}"/>
              </a:ext>
            </a:extLst>
          </p:cNvPr>
          <p:cNvSpPr txBox="1"/>
          <p:nvPr/>
        </p:nvSpPr>
        <p:spPr>
          <a:xfrm>
            <a:off x="0" y="13198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5400" b="1">
                <a:effectLst>
                  <a:glow rad="139700">
                    <a:schemeClr val="bg2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sz="48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Work Out Your Own </a:t>
            </a:r>
            <a:r>
              <a:rPr lang="en-US" sz="4800" dirty="0">
                <a:solidFill>
                  <a:srgbClr val="FFFF00"/>
                </a:solidFill>
                <a:effectLst>
                  <a:glow rad="139700">
                    <a:schemeClr val="tx1"/>
                  </a:glow>
                </a:effectLst>
              </a:rPr>
              <a:t>Salvation</a:t>
            </a:r>
            <a:r>
              <a:rPr lang="en-US" sz="48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???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11AAA57-066A-0309-2984-91142F5DF163}"/>
              </a:ext>
            </a:extLst>
          </p:cNvPr>
          <p:cNvSpPr txBox="1"/>
          <p:nvPr/>
        </p:nvSpPr>
        <p:spPr>
          <a:xfrm>
            <a:off x="499036" y="1805478"/>
            <a:ext cx="11478105" cy="386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5400" b="1">
                <a:effectLst>
                  <a:glow rad="139700">
                    <a:schemeClr val="bg2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l">
              <a:spcAft>
                <a:spcPts val="1800"/>
              </a:spcAft>
            </a:pPr>
            <a:r>
              <a:rPr lang="en-US" sz="40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Salvation is used in three ways in scripture:</a:t>
            </a:r>
          </a:p>
          <a:p>
            <a:pPr marL="742950" indent="-742950" algn="l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Salvation from the </a:t>
            </a:r>
            <a:r>
              <a:rPr lang="en-US" sz="4000" dirty="0">
                <a:solidFill>
                  <a:srgbClr val="FFFF00"/>
                </a:solidFill>
                <a:effectLst>
                  <a:glow rad="139700">
                    <a:schemeClr val="tx1"/>
                  </a:glow>
                </a:effectLst>
              </a:rPr>
              <a:t>Penalty</a:t>
            </a:r>
            <a:r>
              <a:rPr lang="en-US" sz="40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 of Sin </a:t>
            </a:r>
          </a:p>
          <a:p>
            <a:pPr marL="742950" indent="-742950" algn="l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Salvation from the </a:t>
            </a:r>
            <a:r>
              <a:rPr lang="en-US" sz="4000" dirty="0">
                <a:solidFill>
                  <a:srgbClr val="FFFF00"/>
                </a:solidFill>
                <a:effectLst>
                  <a:glow rad="139700">
                    <a:schemeClr val="tx1"/>
                  </a:glow>
                </a:effectLst>
              </a:rPr>
              <a:t>Power / Practice</a:t>
            </a:r>
            <a:r>
              <a:rPr lang="en-US" sz="40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 of Sin (Sanctification)</a:t>
            </a:r>
          </a:p>
          <a:p>
            <a:pPr marL="742950" indent="-742950" algn="l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Salvation from the </a:t>
            </a:r>
            <a:r>
              <a:rPr lang="en-US" sz="4000" dirty="0">
                <a:solidFill>
                  <a:srgbClr val="FFFF00"/>
                </a:solidFill>
                <a:effectLst>
                  <a:glow rad="139700">
                    <a:schemeClr val="tx1"/>
                  </a:glow>
                </a:effectLst>
              </a:rPr>
              <a:t>Presence</a:t>
            </a:r>
            <a:r>
              <a:rPr lang="en-US" sz="40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 of Sin (Glorification)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AB8E85BD-2355-B9E5-AF2E-7F442A00D72E}"/>
              </a:ext>
            </a:extLst>
          </p:cNvPr>
          <p:cNvSpPr/>
          <p:nvPr/>
        </p:nvSpPr>
        <p:spPr>
          <a:xfrm>
            <a:off x="209862" y="3339060"/>
            <a:ext cx="11767279" cy="1592705"/>
          </a:xfrm>
          <a:prstGeom prst="ellipse">
            <a:avLst/>
          </a:prstGeom>
          <a:noFill/>
          <a:ln w="1016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45192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  <p:extLst>
    <p:ext uri="{E180D4A7-C9FB-4DFB-919C-405C955672EB}">
      <p14:showEvtLst xmlns:p14="http://schemas.microsoft.com/office/powerpoint/2010/main">
        <p14:playEvt time="19" objId="3"/>
      </p14:showEvtLst>
    </p:ext>
  </p:extLs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Edges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sky, outdoor, ground, grass&#10;&#10;Description automatically generated">
            <a:extLst>
              <a:ext uri="{FF2B5EF4-FFF2-40B4-BE49-F238E27FC236}">
                <a16:creationId xmlns:a16="http://schemas.microsoft.com/office/drawing/2014/main" id="{EBB19F35-10EE-D5BB-4E66-4F0F5EC26F6A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6449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0E8DCBF-929D-0AF8-C2E1-79E4EC2788B3}"/>
              </a:ext>
            </a:extLst>
          </p:cNvPr>
          <p:cNvSpPr txBox="1"/>
          <p:nvPr/>
        </p:nvSpPr>
        <p:spPr>
          <a:xfrm>
            <a:off x="0" y="13198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5400" b="1">
                <a:effectLst>
                  <a:glow rad="139700">
                    <a:schemeClr val="bg2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sz="48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Obedience is What We are Called To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11AAA57-066A-0309-2984-91142F5DF163}"/>
              </a:ext>
            </a:extLst>
          </p:cNvPr>
          <p:cNvSpPr txBox="1"/>
          <p:nvPr/>
        </p:nvSpPr>
        <p:spPr>
          <a:xfrm>
            <a:off x="367809" y="1448307"/>
            <a:ext cx="1185777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5400" b="1">
                <a:effectLst>
                  <a:glow rad="139700">
                    <a:schemeClr val="bg2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l"/>
            <a:r>
              <a:rPr lang="en-US" sz="4000" baseline="300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12</a:t>
            </a:r>
            <a:r>
              <a:rPr lang="en-US" sz="40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 Therefore, my beloved, as you have always obeyed, so now, not only as in my presence but much more in my absence, </a:t>
            </a:r>
            <a:r>
              <a:rPr lang="en-US" sz="4000" dirty="0">
                <a:solidFill>
                  <a:srgbClr val="FFFF00"/>
                </a:solidFill>
                <a:effectLst>
                  <a:glow rad="139700">
                    <a:schemeClr val="tx1"/>
                  </a:glow>
                </a:effectLst>
              </a:rPr>
              <a:t>work out your own salvation </a:t>
            </a:r>
            <a:r>
              <a:rPr lang="en-US" sz="40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with fear and trembling, </a:t>
            </a:r>
            <a:r>
              <a:rPr lang="en-US" sz="4000" baseline="300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13</a:t>
            </a:r>
            <a:r>
              <a:rPr lang="en-US" sz="40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 for it is God who works in you, both to will and to work for his good pleasure.</a:t>
            </a:r>
          </a:p>
          <a:p>
            <a:pPr algn="l"/>
            <a:r>
              <a:rPr lang="en-US" sz="40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                                                                 Philippians 2:12-13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FE733FF-A235-4C62-3064-22738263E0AA}"/>
              </a:ext>
            </a:extLst>
          </p:cNvPr>
          <p:cNvSpPr/>
          <p:nvPr/>
        </p:nvSpPr>
        <p:spPr>
          <a:xfrm>
            <a:off x="367810" y="4626788"/>
            <a:ext cx="8146604" cy="2035316"/>
          </a:xfrm>
          <a:prstGeom prst="roundRect">
            <a:avLst/>
          </a:prstGeom>
          <a:solidFill>
            <a:srgbClr val="113180"/>
          </a:solidFill>
          <a:ln w="635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sz="4000" b="1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Exhortation to carry out our salvation (sanctification) to its ultimate conclusion – Christlikeness!</a:t>
            </a:r>
            <a:endParaRPr lang="en-US" sz="4000" b="1" dirty="0">
              <a:solidFill>
                <a:srgbClr val="FFFF00"/>
              </a:solidFill>
              <a:effectLst>
                <a:glow rad="139700">
                  <a:schemeClr val="tx1"/>
                </a:glo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74153048"/>
      </p:ext>
    </p:extLst>
  </p:cSld>
  <p:clrMapOvr>
    <a:masterClrMapping/>
  </p:clrMapOvr>
  <p:extLst>
    <p:ext uri="{E180D4A7-C9FB-4DFB-919C-405C955672EB}">
      <p14:showEvtLst xmlns:p14="http://schemas.microsoft.com/office/powerpoint/2010/main">
        <p14:playEvt time="19" objId="3"/>
      </p14:showEvtLst>
    </p:ext>
  </p:extLs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Edges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0E8DCBF-929D-0AF8-C2E1-79E4EC2788B3}"/>
              </a:ext>
            </a:extLst>
          </p:cNvPr>
          <p:cNvSpPr txBox="1"/>
          <p:nvPr/>
        </p:nvSpPr>
        <p:spPr>
          <a:xfrm>
            <a:off x="0" y="13198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5400" b="1">
                <a:effectLst>
                  <a:glow rad="139700">
                    <a:schemeClr val="bg2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sz="48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How do we Measure Our Obedience?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D8E0251-B605-6EA1-4AAA-38404B4B45B8}"/>
              </a:ext>
            </a:extLst>
          </p:cNvPr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779" y="1105525"/>
            <a:ext cx="548640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C6CFED3-74AC-FC80-E840-20E4527108F5}"/>
              </a:ext>
            </a:extLst>
          </p:cNvPr>
          <p:cNvSpPr txBox="1"/>
          <p:nvPr/>
        </p:nvSpPr>
        <p:spPr>
          <a:xfrm>
            <a:off x="4572885" y="3880539"/>
            <a:ext cx="135429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4000" b="1" dirty="0">
                <a:solidFill>
                  <a:srgbClr val="FFFF00"/>
                </a:solidFill>
                <a:effectLst>
                  <a:glow rad="139700">
                    <a:schemeClr val="tx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1B4BE2C-2DB8-771A-B70E-9F82CD0B48D1}"/>
              </a:ext>
            </a:extLst>
          </p:cNvPr>
          <p:cNvSpPr txBox="1"/>
          <p:nvPr/>
        </p:nvSpPr>
        <p:spPr>
          <a:xfrm>
            <a:off x="88145" y="3264986"/>
            <a:ext cx="262595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4000" b="1" dirty="0">
                <a:solidFill>
                  <a:srgbClr val="FFFF00"/>
                </a:solidFill>
                <a:effectLst>
                  <a:glow rad="139700">
                    <a:schemeClr val="tx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People around me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D2ABA65-EDF5-79E8-6ED5-CB889414A84E}"/>
              </a:ext>
            </a:extLst>
          </p:cNvPr>
          <p:cNvGrpSpPr/>
          <p:nvPr/>
        </p:nvGrpSpPr>
        <p:grpSpPr>
          <a:xfrm>
            <a:off x="5927178" y="1105525"/>
            <a:ext cx="5824045" cy="5029200"/>
            <a:chOff x="5927178" y="1105525"/>
            <a:chExt cx="5824045" cy="5029200"/>
          </a:xfrm>
        </p:grpSpPr>
        <p:pic>
          <p:nvPicPr>
            <p:cNvPr id="5" name="Picture 2">
              <a:extLst>
                <a:ext uri="{FF2B5EF4-FFF2-40B4-BE49-F238E27FC236}">
                  <a16:creationId xmlns:a16="http://schemas.microsoft.com/office/drawing/2014/main" id="{B8EE79E0-2B9D-6583-688F-768D366E6066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64823" y="1105525"/>
              <a:ext cx="5486400" cy="5029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DC9D2F7-3A5F-DF90-09F8-33CF9C3537A5}"/>
                </a:ext>
              </a:extLst>
            </p:cNvPr>
            <p:cNvSpPr txBox="1"/>
            <p:nvPr/>
          </p:nvSpPr>
          <p:spPr>
            <a:xfrm>
              <a:off x="10396928" y="3881735"/>
              <a:ext cx="1354293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4000" b="1" dirty="0">
                  <a:solidFill>
                    <a:srgbClr val="FFFF00"/>
                  </a:solidFill>
                  <a:effectLst>
                    <a:glow rad="139700">
                      <a:schemeClr val="tx1"/>
                    </a:glo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ME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21A0690-D759-AECF-3AAD-2C70B5ACBB08}"/>
                </a:ext>
              </a:extLst>
            </p:cNvPr>
            <p:cNvSpPr txBox="1"/>
            <p:nvPr/>
          </p:nvSpPr>
          <p:spPr>
            <a:xfrm>
              <a:off x="5927178" y="3864830"/>
              <a:ext cx="2625959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sz="4000" b="1" dirty="0">
                  <a:solidFill>
                    <a:srgbClr val="FFFF00"/>
                  </a:solidFill>
                  <a:effectLst>
                    <a:glow rad="139700">
                      <a:schemeClr val="tx1"/>
                    </a:glo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Christ!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C378B2B8-4178-776F-5D64-501A226238F4}"/>
              </a:ext>
            </a:extLst>
          </p:cNvPr>
          <p:cNvSpPr txBox="1"/>
          <p:nvPr/>
        </p:nvSpPr>
        <p:spPr>
          <a:xfrm>
            <a:off x="88145" y="5303728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5400" b="1">
                <a:effectLst>
                  <a:glow rad="139700">
                    <a:schemeClr val="bg2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sz="4800" dirty="0">
                <a:solidFill>
                  <a:srgbClr val="FFFF00"/>
                </a:solidFill>
                <a:effectLst>
                  <a:glow rad="139700">
                    <a:schemeClr val="tx1"/>
                  </a:glow>
                </a:effectLst>
              </a:rPr>
              <a:t>Work Out = Bring to Completion!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75406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5" grpId="0"/>
    </p:bldLst>
  </p:timing>
  <p:extLst>
    <p:ext uri="{E180D4A7-C9FB-4DFB-919C-405C955672EB}">
      <p14:showEvtLst xmlns:p14="http://schemas.microsoft.com/office/powerpoint/2010/main">
        <p14:playEvt time="19" objId="3"/>
      </p14:showEvtLst>
    </p:ext>
  </p:extLs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Edges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sky, outdoor, ground, grass&#10;&#10;Description automatically generated">
            <a:extLst>
              <a:ext uri="{FF2B5EF4-FFF2-40B4-BE49-F238E27FC236}">
                <a16:creationId xmlns:a16="http://schemas.microsoft.com/office/drawing/2014/main" id="{EBB19F35-10EE-D5BB-4E66-4F0F5EC26F6A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6449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0E8DCBF-929D-0AF8-C2E1-79E4EC2788B3}"/>
              </a:ext>
            </a:extLst>
          </p:cNvPr>
          <p:cNvSpPr txBox="1"/>
          <p:nvPr/>
        </p:nvSpPr>
        <p:spPr>
          <a:xfrm>
            <a:off x="0" y="13198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5400" b="1">
                <a:effectLst>
                  <a:glow rad="139700">
                    <a:schemeClr val="bg2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sz="48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Obedience is What We are Called To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FE733FF-A235-4C62-3064-22738263E0AA}"/>
              </a:ext>
            </a:extLst>
          </p:cNvPr>
          <p:cNvSpPr/>
          <p:nvPr/>
        </p:nvSpPr>
        <p:spPr>
          <a:xfrm>
            <a:off x="442759" y="5159008"/>
            <a:ext cx="8551339" cy="1428145"/>
          </a:xfrm>
          <a:prstGeom prst="roundRect">
            <a:avLst/>
          </a:prstGeom>
          <a:solidFill>
            <a:srgbClr val="113180"/>
          </a:solidFill>
          <a:ln w="635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sz="4000" b="1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Self-distrust; Constant awareness of the deceitfulness of our own hearts</a:t>
            </a:r>
            <a:endParaRPr lang="en-US" sz="4000" b="1" dirty="0">
              <a:solidFill>
                <a:srgbClr val="FFFF00"/>
              </a:solidFill>
              <a:effectLst>
                <a:glow rad="139700">
                  <a:schemeClr val="tx1"/>
                </a:glo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11AAA57-066A-0309-2984-91142F5DF163}"/>
              </a:ext>
            </a:extLst>
          </p:cNvPr>
          <p:cNvSpPr txBox="1"/>
          <p:nvPr/>
        </p:nvSpPr>
        <p:spPr>
          <a:xfrm>
            <a:off x="367809" y="1448307"/>
            <a:ext cx="1185777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5400" b="1">
                <a:effectLst>
                  <a:glow rad="139700">
                    <a:schemeClr val="bg2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l"/>
            <a:r>
              <a:rPr lang="en-US" sz="4000" baseline="300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12</a:t>
            </a:r>
            <a:r>
              <a:rPr lang="en-US" sz="40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 Therefore, my beloved, as you have always obeyed, so now, not only as in my presence but much more in my absence, work out your own salvation </a:t>
            </a:r>
            <a:r>
              <a:rPr lang="en-US" sz="4000" dirty="0">
                <a:solidFill>
                  <a:srgbClr val="FFFF00"/>
                </a:solidFill>
                <a:effectLst>
                  <a:glow rad="139700">
                    <a:schemeClr val="tx1"/>
                  </a:glow>
                </a:effectLst>
              </a:rPr>
              <a:t>with fear and trembling</a:t>
            </a:r>
            <a:r>
              <a:rPr lang="en-US" sz="40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, </a:t>
            </a:r>
            <a:r>
              <a:rPr lang="en-US" sz="4000" baseline="300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13</a:t>
            </a:r>
            <a:r>
              <a:rPr lang="en-US" sz="40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 for it is God who works in you, both to will and to work for his good pleasure.</a:t>
            </a:r>
          </a:p>
          <a:p>
            <a:pPr algn="l"/>
            <a:r>
              <a:rPr lang="en-US" sz="40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                                                                 Philippians 2:12-13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04280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  <p:extLst>
    <p:ext uri="{E180D4A7-C9FB-4DFB-919C-405C955672EB}">
      <p14:showEvtLst xmlns:p14="http://schemas.microsoft.com/office/powerpoint/2010/main">
        <p14:playEvt time="19" objId="3"/>
      </p14:showEvtLst>
    </p:ext>
  </p:extLs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>
            <a:extLst>
              <a:ext uri="{FF2B5EF4-FFF2-40B4-BE49-F238E27FC236}">
                <a16:creationId xmlns:a16="http://schemas.microsoft.com/office/drawing/2014/main" id="{C221B72E-8702-2BA9-20BA-0391C2F7CE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EEB6889-E03E-6F1B-145F-74715ED1C2AE}"/>
              </a:ext>
            </a:extLst>
          </p:cNvPr>
          <p:cNvSpPr txBox="1"/>
          <p:nvPr/>
        </p:nvSpPr>
        <p:spPr>
          <a:xfrm>
            <a:off x="194872" y="3922337"/>
            <a:ext cx="550272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5400" b="1">
                <a:effectLst>
                  <a:glow rad="139700">
                    <a:schemeClr val="bg2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l"/>
            <a:r>
              <a:rPr lang="en-US" sz="4000" dirty="0">
                <a:effectLst>
                  <a:glow rad="139700">
                    <a:schemeClr val="bg1"/>
                  </a:glow>
                </a:effectLst>
              </a:rPr>
              <a:t>But how is this possible?</a:t>
            </a:r>
          </a:p>
          <a:p>
            <a:pPr algn="l"/>
            <a:endParaRPr lang="en-US" sz="4000" dirty="0">
              <a:effectLst>
                <a:glow rad="139700">
                  <a:schemeClr val="bg1"/>
                </a:glow>
              </a:effectLst>
            </a:endParaRPr>
          </a:p>
          <a:p>
            <a:pPr algn="l"/>
            <a:r>
              <a:rPr lang="en-US" sz="4000" dirty="0">
                <a:effectLst>
                  <a:glow rad="139700">
                    <a:schemeClr val="bg1"/>
                  </a:glow>
                </a:effectLst>
              </a:rPr>
              <a:t>How can we really be Christlike?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09080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Edges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sky, outdoor, ground, grass&#10;&#10;Description automatically generated">
            <a:extLst>
              <a:ext uri="{FF2B5EF4-FFF2-40B4-BE49-F238E27FC236}">
                <a16:creationId xmlns:a16="http://schemas.microsoft.com/office/drawing/2014/main" id="{EBB19F35-10EE-D5BB-4E66-4F0F5EC26F6A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6449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0E8DCBF-929D-0AF8-C2E1-79E4EC2788B3}"/>
              </a:ext>
            </a:extLst>
          </p:cNvPr>
          <p:cNvSpPr txBox="1"/>
          <p:nvPr/>
        </p:nvSpPr>
        <p:spPr>
          <a:xfrm>
            <a:off x="0" y="13198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5400" b="1">
                <a:effectLst>
                  <a:glow rad="139700">
                    <a:schemeClr val="bg2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sz="48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Obedience is What We are Called To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11AAA57-066A-0309-2984-91142F5DF163}"/>
              </a:ext>
            </a:extLst>
          </p:cNvPr>
          <p:cNvSpPr txBox="1"/>
          <p:nvPr/>
        </p:nvSpPr>
        <p:spPr>
          <a:xfrm>
            <a:off x="367809" y="1448307"/>
            <a:ext cx="1185777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5400" b="1">
                <a:effectLst>
                  <a:glow rad="139700">
                    <a:schemeClr val="bg2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l"/>
            <a:r>
              <a:rPr lang="en-US" sz="4000" baseline="300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12</a:t>
            </a:r>
            <a:r>
              <a:rPr lang="en-US" sz="40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 Therefore, my beloved, as you have always obeyed, so now, not only as in my presence but much more in my absence, work out your own salvation with fear and trembling, </a:t>
            </a:r>
            <a:r>
              <a:rPr lang="en-US" sz="4000" baseline="300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13</a:t>
            </a:r>
            <a:r>
              <a:rPr lang="en-US" sz="40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 for </a:t>
            </a:r>
            <a:r>
              <a:rPr lang="en-US" sz="4000" dirty="0">
                <a:solidFill>
                  <a:srgbClr val="FFFF00"/>
                </a:solidFill>
                <a:effectLst>
                  <a:glow rad="139700">
                    <a:schemeClr val="tx1"/>
                  </a:glow>
                </a:effectLst>
              </a:rPr>
              <a:t>it is God who works in you, both to will and to work for his good pleasure</a:t>
            </a:r>
            <a:r>
              <a:rPr lang="en-US" sz="40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.</a:t>
            </a:r>
          </a:p>
          <a:p>
            <a:pPr algn="l"/>
            <a:r>
              <a:rPr lang="en-US" sz="40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                                                                 Philippians 2:12-13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11B570C-194F-015B-83BA-087642C16145}"/>
              </a:ext>
            </a:extLst>
          </p:cNvPr>
          <p:cNvSpPr/>
          <p:nvPr/>
        </p:nvSpPr>
        <p:spPr>
          <a:xfrm>
            <a:off x="3072983" y="2655333"/>
            <a:ext cx="2098621" cy="685800"/>
          </a:xfrm>
          <a:prstGeom prst="roundRect">
            <a:avLst/>
          </a:prstGeom>
          <a:noFill/>
          <a:ln w="1016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EA06C65-95EB-9F8F-569D-662B6936257B}"/>
              </a:ext>
            </a:extLst>
          </p:cNvPr>
          <p:cNvSpPr/>
          <p:nvPr/>
        </p:nvSpPr>
        <p:spPr>
          <a:xfrm>
            <a:off x="4723430" y="2051221"/>
            <a:ext cx="4593936" cy="749082"/>
          </a:xfrm>
          <a:prstGeom prst="roundRect">
            <a:avLst/>
          </a:prstGeom>
          <a:solidFill>
            <a:srgbClr val="113180"/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sz="4000" b="1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Bring to completion</a:t>
            </a:r>
            <a:endParaRPr lang="en-US" sz="4000" b="1" dirty="0">
              <a:solidFill>
                <a:srgbClr val="FFFF00"/>
              </a:solidFill>
              <a:effectLst>
                <a:glow rad="139700">
                  <a:schemeClr val="tx1"/>
                </a:glo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85F7526-FF0F-06A5-4817-B8EAE6CF5208}"/>
              </a:ext>
            </a:extLst>
          </p:cNvPr>
          <p:cNvSpPr/>
          <p:nvPr/>
        </p:nvSpPr>
        <p:spPr>
          <a:xfrm>
            <a:off x="7632491" y="3261425"/>
            <a:ext cx="1511509" cy="685800"/>
          </a:xfrm>
          <a:prstGeom prst="roundRect">
            <a:avLst/>
          </a:prstGeom>
          <a:noFill/>
          <a:ln w="1016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5BD37C2-BEA4-50D8-48EA-145CEBA5DD0C}"/>
              </a:ext>
            </a:extLst>
          </p:cNvPr>
          <p:cNvSpPr/>
          <p:nvPr/>
        </p:nvSpPr>
        <p:spPr>
          <a:xfrm>
            <a:off x="3256891" y="3898221"/>
            <a:ext cx="1347589" cy="685800"/>
          </a:xfrm>
          <a:prstGeom prst="roundRect">
            <a:avLst/>
          </a:prstGeom>
          <a:noFill/>
          <a:ln w="1016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5F055EE-65D1-441A-1CD8-C85EF16F9BF2}"/>
              </a:ext>
            </a:extLst>
          </p:cNvPr>
          <p:cNvSpPr/>
          <p:nvPr/>
        </p:nvSpPr>
        <p:spPr>
          <a:xfrm>
            <a:off x="4492050" y="3930115"/>
            <a:ext cx="4232225" cy="1320954"/>
          </a:xfrm>
          <a:prstGeom prst="roundRect">
            <a:avLst/>
          </a:prstGeom>
          <a:solidFill>
            <a:srgbClr val="113180"/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sz="4000" b="1" dirty="0" err="1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Gk</a:t>
            </a:r>
            <a:r>
              <a:rPr lang="en-US" sz="4000" b="1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4000" b="1" dirty="0" err="1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energeo</a:t>
            </a:r>
            <a:r>
              <a:rPr lang="en-US" sz="4000" b="1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Produce an effect!</a:t>
            </a:r>
            <a:endParaRPr lang="en-US" sz="4000" b="1" dirty="0">
              <a:solidFill>
                <a:srgbClr val="FFFF00"/>
              </a:solidFill>
              <a:effectLst>
                <a:glow rad="139700">
                  <a:schemeClr val="tx1"/>
                </a:glo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20720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10" grpId="0" animBg="1"/>
      <p:bldP spid="9" grpId="0" animBg="1"/>
    </p:bldLst>
  </p:timing>
  <p:extLst>
    <p:ext uri="{E180D4A7-C9FB-4DFB-919C-405C955672EB}">
      <p14:showEvtLst xmlns:p14="http://schemas.microsoft.com/office/powerpoint/2010/main">
        <p14:playEvt time="19" objId="3"/>
      </p14:showEvtLst>
    </p:ext>
  </p:extLs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Edges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sky, outdoor, ground, grass&#10;&#10;Description automatically generated">
            <a:extLst>
              <a:ext uri="{FF2B5EF4-FFF2-40B4-BE49-F238E27FC236}">
                <a16:creationId xmlns:a16="http://schemas.microsoft.com/office/drawing/2014/main" id="{EBB19F35-10EE-D5BB-4E66-4F0F5EC26F6A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6449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0E8DCBF-929D-0AF8-C2E1-79E4EC2788B3}"/>
              </a:ext>
            </a:extLst>
          </p:cNvPr>
          <p:cNvSpPr txBox="1"/>
          <p:nvPr/>
        </p:nvSpPr>
        <p:spPr>
          <a:xfrm>
            <a:off x="0" y="13198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5400" b="1">
                <a:effectLst>
                  <a:glow rad="139700">
                    <a:schemeClr val="bg2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sz="48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Obedience is What We are Called To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5F055EE-65D1-441A-1CD8-C85EF16F9BF2}"/>
              </a:ext>
            </a:extLst>
          </p:cNvPr>
          <p:cNvSpPr/>
          <p:nvPr/>
        </p:nvSpPr>
        <p:spPr>
          <a:xfrm>
            <a:off x="367809" y="4167266"/>
            <a:ext cx="7292165" cy="2458386"/>
          </a:xfrm>
          <a:prstGeom prst="roundRect">
            <a:avLst/>
          </a:prstGeom>
          <a:solidFill>
            <a:srgbClr val="113180"/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sz="4000" b="1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God works in us</a:t>
            </a:r>
          </a:p>
          <a:p>
            <a:pPr marL="742950" indent="-742950">
              <a:spcAft>
                <a:spcPts val="600"/>
              </a:spcAft>
              <a:buFont typeface="+mj-lt"/>
              <a:buAutoNum type="arabicPeriod"/>
            </a:pPr>
            <a:r>
              <a:rPr lang="en-US" sz="4000" b="1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To give us a desire to obey</a:t>
            </a:r>
          </a:p>
          <a:p>
            <a:pPr marL="742950" indent="-742950">
              <a:spcAft>
                <a:spcPts val="600"/>
              </a:spcAft>
              <a:buFont typeface="+mj-lt"/>
              <a:buAutoNum type="arabicPeriod"/>
            </a:pPr>
            <a:r>
              <a:rPr lang="en-US" sz="4000" b="1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To enable us to obey</a:t>
            </a:r>
            <a:endParaRPr lang="en-US" sz="4000" b="1" dirty="0">
              <a:solidFill>
                <a:srgbClr val="FFFF00"/>
              </a:solidFill>
              <a:effectLst>
                <a:glow rad="139700">
                  <a:schemeClr val="tx1"/>
                </a:glo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F898452-2A94-098B-C90B-755EB9B62A05}"/>
              </a:ext>
            </a:extLst>
          </p:cNvPr>
          <p:cNvSpPr txBox="1"/>
          <p:nvPr/>
        </p:nvSpPr>
        <p:spPr>
          <a:xfrm>
            <a:off x="367809" y="871725"/>
            <a:ext cx="1185777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5400" b="1">
                <a:effectLst>
                  <a:glow rad="139700">
                    <a:schemeClr val="bg2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l"/>
            <a:r>
              <a:rPr lang="en-US" sz="4000" baseline="300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12</a:t>
            </a:r>
            <a:r>
              <a:rPr lang="en-US" sz="40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 Therefore, my beloved, as you have always obeyed, so now, not only as in my presence but much more in my absence, work out your own salvation with fear and trembling, </a:t>
            </a:r>
            <a:r>
              <a:rPr lang="en-US" sz="4000" baseline="300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13</a:t>
            </a:r>
            <a:r>
              <a:rPr lang="en-US" sz="40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 for </a:t>
            </a:r>
            <a:r>
              <a:rPr lang="en-US" sz="4000" dirty="0">
                <a:solidFill>
                  <a:srgbClr val="FFFF00"/>
                </a:solidFill>
                <a:effectLst>
                  <a:glow rad="139700">
                    <a:schemeClr val="tx1"/>
                  </a:glow>
                </a:effectLst>
              </a:rPr>
              <a:t>it is God who works in you, both to will and to work for his good pleasure</a:t>
            </a:r>
            <a:r>
              <a:rPr lang="en-US" sz="40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.</a:t>
            </a:r>
          </a:p>
          <a:p>
            <a:pPr algn="l"/>
            <a:r>
              <a:rPr lang="en-US" sz="40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                                                                 Philippians 2:12-13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19994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  <p:extLst>
    <p:ext uri="{E180D4A7-C9FB-4DFB-919C-405C955672EB}">
      <p14:showEvtLst xmlns:p14="http://schemas.microsoft.com/office/powerpoint/2010/main">
        <p14:playEvt time="19" objId="3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Edges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ntramural Sports | Campus Recreation | Liberty University">
            <a:extLst>
              <a:ext uri="{FF2B5EF4-FFF2-40B4-BE49-F238E27FC236}">
                <a16:creationId xmlns:a16="http://schemas.microsoft.com/office/drawing/2014/main" id="{F526FDE3-B75D-A30C-26B3-F1917363FF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51" y="975332"/>
            <a:ext cx="4618462" cy="46206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ntramural Sports | Campus Recreation">
            <a:extLst>
              <a:ext uri="{FF2B5EF4-FFF2-40B4-BE49-F238E27FC236}">
                <a16:creationId xmlns:a16="http://schemas.microsoft.com/office/drawing/2014/main" id="{F0467FDD-D64E-D563-8657-DD8EE3E248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8914" y="975333"/>
            <a:ext cx="3147785" cy="46206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aking Time for Intramural Sports | Campus Recreation | Liberty University">
            <a:extLst>
              <a:ext uri="{FF2B5EF4-FFF2-40B4-BE49-F238E27FC236}">
                <a16:creationId xmlns:a16="http://schemas.microsoft.com/office/drawing/2014/main" id="{AED471DB-9FAF-731B-9EEC-9E2A5CAAF8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4885" y="975332"/>
            <a:ext cx="4474029" cy="44740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E56C0CE-FD67-BC18-CCCD-BCC812CA2790}"/>
              </a:ext>
            </a:extLst>
          </p:cNvPr>
          <p:cNvSpPr txBox="1"/>
          <p:nvPr/>
        </p:nvSpPr>
        <p:spPr>
          <a:xfrm>
            <a:off x="2268430" y="0"/>
            <a:ext cx="754132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Varsity Sports</a:t>
            </a:r>
          </a:p>
          <a:p>
            <a:pPr algn="ctr"/>
            <a:r>
              <a:rPr lang="en-US" sz="7200" b="1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Intramural Sports</a:t>
            </a:r>
          </a:p>
        </p:txBody>
      </p:sp>
      <p:pic>
        <p:nvPicPr>
          <p:cNvPr id="1032" name="Picture 8" descr="Intramural Sports">
            <a:extLst>
              <a:ext uri="{FF2B5EF4-FFF2-40B4-BE49-F238E27FC236}">
                <a16:creationId xmlns:a16="http://schemas.microsoft.com/office/drawing/2014/main" id="{83312CD6-8B8B-93CD-D87C-264F80EB8E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9268" y="3572366"/>
            <a:ext cx="5853268" cy="32856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61143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E180D4A7-C9FB-4DFB-919C-405C955672EB}">
      <p14:showEvtLst xmlns:p14="http://schemas.microsoft.com/office/powerpoint/2010/main">
        <p14:playEvt time="19" objId="3"/>
      </p14:showEvtLst>
    </p:ext>
  </p:extLs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Edges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sky, outdoor, ground, grass&#10;&#10;Description automatically generated">
            <a:extLst>
              <a:ext uri="{FF2B5EF4-FFF2-40B4-BE49-F238E27FC236}">
                <a16:creationId xmlns:a16="http://schemas.microsoft.com/office/drawing/2014/main" id="{EBB19F35-10EE-D5BB-4E66-4F0F5EC26F6A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6449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0E8DCBF-929D-0AF8-C2E1-79E4EC2788B3}"/>
              </a:ext>
            </a:extLst>
          </p:cNvPr>
          <p:cNvSpPr txBox="1"/>
          <p:nvPr/>
        </p:nvSpPr>
        <p:spPr>
          <a:xfrm>
            <a:off x="0" y="13198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5400" b="1">
                <a:effectLst>
                  <a:glow rad="139700">
                    <a:schemeClr val="bg2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sz="48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How does God Empower Us?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1CFD037-0629-EA15-C3A1-D4C694F0D510}"/>
              </a:ext>
            </a:extLst>
          </p:cNvPr>
          <p:cNvSpPr txBox="1"/>
          <p:nvPr/>
        </p:nvSpPr>
        <p:spPr>
          <a:xfrm>
            <a:off x="779490" y="1161299"/>
            <a:ext cx="11137692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5400" b="1">
                <a:effectLst>
                  <a:glow rad="139700">
                    <a:schemeClr val="bg2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l">
              <a:spcAft>
                <a:spcPts val="2400"/>
              </a:spcAft>
            </a:pPr>
            <a:r>
              <a:rPr lang="en-US" sz="44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The Holy Spirit’s power in our lives comes through </a:t>
            </a:r>
          </a:p>
          <a:p>
            <a:pPr marL="571500" indent="-571500" algn="l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His Word</a:t>
            </a:r>
          </a:p>
          <a:p>
            <a:pPr marL="571500" indent="-571500" algn="l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Prayer</a:t>
            </a:r>
          </a:p>
          <a:p>
            <a:pPr marL="571500" indent="-571500" algn="l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Suffering / Difficult times</a:t>
            </a:r>
          </a:p>
          <a:p>
            <a:pPr marL="571500" indent="-571500" algn="l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Deep relationships with other believers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42001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E180D4A7-C9FB-4DFB-919C-405C955672EB}">
      <p14:showEvtLst xmlns:p14="http://schemas.microsoft.com/office/powerpoint/2010/main">
        <p14:playEvt time="19" objId="3"/>
      </p14:showEvtLst>
    </p:ext>
  </p:extLs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Edges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sky, outdoor, ground, grass&#10;&#10;Description automatically generated">
            <a:extLst>
              <a:ext uri="{FF2B5EF4-FFF2-40B4-BE49-F238E27FC236}">
                <a16:creationId xmlns:a16="http://schemas.microsoft.com/office/drawing/2014/main" id="{EBB19F35-10EE-D5BB-4E66-4F0F5EC26F6A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6449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0E8DCBF-929D-0AF8-C2E1-79E4EC2788B3}"/>
              </a:ext>
            </a:extLst>
          </p:cNvPr>
          <p:cNvSpPr txBox="1"/>
          <p:nvPr/>
        </p:nvSpPr>
        <p:spPr>
          <a:xfrm>
            <a:off x="0" y="13198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5400" b="1">
                <a:effectLst>
                  <a:glow rad="139700">
                    <a:schemeClr val="bg2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sz="48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Obedience is What We are Called To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11AAA57-066A-0309-2984-91142F5DF163}"/>
              </a:ext>
            </a:extLst>
          </p:cNvPr>
          <p:cNvSpPr txBox="1"/>
          <p:nvPr/>
        </p:nvSpPr>
        <p:spPr>
          <a:xfrm>
            <a:off x="1033346" y="844195"/>
            <a:ext cx="10479099" cy="5863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5400" b="1">
                <a:effectLst>
                  <a:glow rad="139700">
                    <a:schemeClr val="bg2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l"/>
            <a:r>
              <a:rPr lang="en-US" sz="40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Vs 12 – Human Responsibility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Saying “No” to sin</a:t>
            </a:r>
          </a:p>
          <a:p>
            <a:pPr marL="571500" indent="-571500" algn="l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Exerting the effort to do what is right</a:t>
            </a:r>
          </a:p>
          <a:p>
            <a:pPr algn="l"/>
            <a:r>
              <a:rPr lang="en-US" sz="40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Vs 13 – Divine Enablement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The power of the Holy Spirit in our lives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n-US" sz="4000" dirty="0">
              <a:solidFill>
                <a:schemeClr val="bg1"/>
              </a:solidFill>
              <a:effectLst>
                <a:glow rad="139700">
                  <a:schemeClr val="tx1"/>
                </a:glow>
              </a:effectLst>
            </a:endParaRPr>
          </a:p>
          <a:p>
            <a:pPr algn="l"/>
            <a:r>
              <a:rPr lang="en-US" sz="4000" dirty="0">
                <a:solidFill>
                  <a:srgbClr val="FFFF00"/>
                </a:solidFill>
                <a:effectLst>
                  <a:glow rad="139700">
                    <a:schemeClr val="tx1"/>
                  </a:glow>
                </a:effectLst>
              </a:rPr>
              <a:t>“A Christlike life is not by imitation, but by incarnation (Christ lives in me </a:t>
            </a:r>
            <a:r>
              <a:rPr lang="en-US" sz="4000">
                <a:solidFill>
                  <a:srgbClr val="FFFF00"/>
                </a:solidFill>
                <a:effectLst>
                  <a:glow rad="139700">
                    <a:schemeClr val="tx1"/>
                  </a:glow>
                </a:effectLst>
              </a:rPr>
              <a:t>– Galatians </a:t>
            </a:r>
            <a:r>
              <a:rPr lang="en-US" sz="4000" dirty="0">
                <a:solidFill>
                  <a:srgbClr val="FFFF00"/>
                </a:solidFill>
                <a:effectLst>
                  <a:glow rad="139700">
                    <a:schemeClr val="tx1"/>
                  </a:glow>
                </a:effectLst>
              </a:rPr>
              <a:t>2:20)”</a:t>
            </a:r>
          </a:p>
          <a:p>
            <a:pPr algn="l"/>
            <a:r>
              <a:rPr lang="en-US" sz="4000" dirty="0">
                <a:solidFill>
                  <a:srgbClr val="FFFF00"/>
                </a:solidFill>
                <a:effectLst>
                  <a:glow rad="139700">
                    <a:schemeClr val="tx1"/>
                  </a:glow>
                </a:effectLst>
              </a:rPr>
              <a:t>                                     Warren </a:t>
            </a:r>
            <a:r>
              <a:rPr lang="en-US" sz="4000" dirty="0" err="1">
                <a:solidFill>
                  <a:srgbClr val="FFFF00"/>
                </a:solidFill>
                <a:effectLst>
                  <a:glow rad="139700">
                    <a:schemeClr val="tx1"/>
                  </a:glow>
                </a:effectLst>
              </a:rPr>
              <a:t>Weirsbe</a:t>
            </a:r>
            <a:endParaRPr lang="en-US" sz="4000" dirty="0">
              <a:solidFill>
                <a:srgbClr val="FFFF00"/>
              </a:solidFill>
              <a:effectLst>
                <a:glow rad="139700">
                  <a:schemeClr val="tx1"/>
                </a:glo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78960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E180D4A7-C9FB-4DFB-919C-405C955672EB}">
      <p14:showEvtLst xmlns:p14="http://schemas.microsoft.com/office/powerpoint/2010/main">
        <p14:playEvt time="19" objId="3"/>
      </p14:showEvtLst>
    </p:ext>
  </p:extLs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Edges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sky, outdoor, ground, grass&#10;&#10;Description automatically generated">
            <a:extLst>
              <a:ext uri="{FF2B5EF4-FFF2-40B4-BE49-F238E27FC236}">
                <a16:creationId xmlns:a16="http://schemas.microsoft.com/office/drawing/2014/main" id="{EBB19F35-10EE-D5BB-4E66-4F0F5EC26F6A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6449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0E8DCBF-929D-0AF8-C2E1-79E4EC2788B3}"/>
              </a:ext>
            </a:extLst>
          </p:cNvPr>
          <p:cNvSpPr txBox="1"/>
          <p:nvPr/>
        </p:nvSpPr>
        <p:spPr>
          <a:xfrm>
            <a:off x="0" y="13198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5400" b="1">
                <a:effectLst>
                  <a:glow rad="139700">
                    <a:schemeClr val="bg2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sz="48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Why does Obedience Matter?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1CFD037-0629-EA15-C3A1-D4C694F0D510}"/>
              </a:ext>
            </a:extLst>
          </p:cNvPr>
          <p:cNvSpPr txBox="1"/>
          <p:nvPr/>
        </p:nvSpPr>
        <p:spPr>
          <a:xfrm>
            <a:off x="495300" y="1992716"/>
            <a:ext cx="11451861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5400" b="1">
                <a:effectLst>
                  <a:glow rad="139700">
                    <a:schemeClr val="bg2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914400" indent="-914400" algn="l">
              <a:spcAft>
                <a:spcPts val="2400"/>
              </a:spcAft>
              <a:buFont typeface="+mj-lt"/>
              <a:buAutoNum type="arabicPeriod"/>
            </a:pPr>
            <a:r>
              <a:rPr lang="en-US" sz="44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It’s what We are Called To (12-13)</a:t>
            </a:r>
          </a:p>
          <a:p>
            <a:pPr marL="914400" indent="-914400" algn="l">
              <a:spcAft>
                <a:spcPts val="2400"/>
              </a:spcAft>
              <a:buFont typeface="+mj-lt"/>
              <a:buAutoNum type="arabicPeriod"/>
            </a:pPr>
            <a:r>
              <a:rPr lang="en-US" sz="4400" dirty="0">
                <a:solidFill>
                  <a:srgbClr val="FFFF00"/>
                </a:solidFill>
                <a:effectLst>
                  <a:glow rad="139700">
                    <a:schemeClr val="tx1"/>
                  </a:glow>
                </a:effectLst>
              </a:rPr>
              <a:t>It’s the Main Key to Evangelism (14-16)</a:t>
            </a:r>
          </a:p>
          <a:p>
            <a:pPr marL="914400" indent="-914400" algn="l">
              <a:spcAft>
                <a:spcPts val="2400"/>
              </a:spcAft>
              <a:buFont typeface="+mj-lt"/>
              <a:buAutoNum type="arabicPeriod"/>
            </a:pPr>
            <a:r>
              <a:rPr lang="en-US" sz="44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It has Eternal Impact (17-18)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73432025"/>
      </p:ext>
    </p:extLst>
  </p:cSld>
  <p:clrMapOvr>
    <a:masterClrMapping/>
  </p:clrMapOvr>
  <p:extLst>
    <p:ext uri="{E180D4A7-C9FB-4DFB-919C-405C955672EB}">
      <p14:showEvtLst xmlns:p14="http://schemas.microsoft.com/office/powerpoint/2010/main">
        <p14:playEvt time="19" objId="3"/>
      </p14:showEvtLst>
    </p:ext>
  </p:extLs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Edges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sky, outdoor, ground, grass&#10;&#10;Description automatically generated">
            <a:extLst>
              <a:ext uri="{FF2B5EF4-FFF2-40B4-BE49-F238E27FC236}">
                <a16:creationId xmlns:a16="http://schemas.microsoft.com/office/drawing/2014/main" id="{99650BCD-043E-B8ED-8E1B-DE907A09642B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6449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34C266A-63D1-7726-A85E-6AFF12465E0E}"/>
              </a:ext>
            </a:extLst>
          </p:cNvPr>
          <p:cNvSpPr txBox="1"/>
          <p:nvPr/>
        </p:nvSpPr>
        <p:spPr>
          <a:xfrm>
            <a:off x="334229" y="836319"/>
            <a:ext cx="1185777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5400" b="1">
                <a:effectLst>
                  <a:glow rad="139700">
                    <a:schemeClr val="bg2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l"/>
            <a:r>
              <a:rPr lang="en-US" sz="4000" baseline="300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14</a:t>
            </a:r>
            <a:r>
              <a:rPr lang="en-US" sz="40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 </a:t>
            </a:r>
            <a:r>
              <a:rPr lang="en-US" sz="4000" dirty="0">
                <a:solidFill>
                  <a:srgbClr val="FFFF00"/>
                </a:solidFill>
                <a:effectLst>
                  <a:glow rad="139700">
                    <a:schemeClr val="tx1"/>
                  </a:glow>
                </a:effectLst>
              </a:rPr>
              <a:t>Do all things without grumbling or disputing</a:t>
            </a:r>
            <a:r>
              <a:rPr lang="en-US" sz="40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, </a:t>
            </a:r>
            <a:r>
              <a:rPr lang="en-US" sz="4000" baseline="300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15</a:t>
            </a:r>
            <a:r>
              <a:rPr lang="en-US" sz="40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 that you may be blameless and innocent, children of God without blemish in the midst of a crooked and twisted generation, among whom you shine as lights in the world, </a:t>
            </a:r>
            <a:r>
              <a:rPr lang="en-US" sz="4000" baseline="300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16</a:t>
            </a:r>
            <a:r>
              <a:rPr lang="en-US" sz="40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 holding fast to the word of life… </a:t>
            </a:r>
          </a:p>
          <a:p>
            <a:pPr algn="l"/>
            <a:r>
              <a:rPr lang="en-US" sz="40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                                                                 Phil. 2:14-16a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F9785DE-8C0C-D7FA-4EF5-EB627E4C598C}"/>
              </a:ext>
            </a:extLst>
          </p:cNvPr>
          <p:cNvSpPr/>
          <p:nvPr/>
        </p:nvSpPr>
        <p:spPr>
          <a:xfrm>
            <a:off x="919672" y="4191886"/>
            <a:ext cx="4232225" cy="1320954"/>
          </a:xfrm>
          <a:prstGeom prst="roundRect">
            <a:avLst/>
          </a:prstGeom>
          <a:solidFill>
            <a:srgbClr val="113180"/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sz="4000" b="1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Why these particular sins?</a:t>
            </a:r>
            <a:endParaRPr lang="en-US" sz="4000" b="1" dirty="0">
              <a:solidFill>
                <a:srgbClr val="FFFF00"/>
              </a:solidFill>
              <a:effectLst>
                <a:glow rad="139700">
                  <a:schemeClr val="tx1"/>
                </a:glo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3521C7D-BCF9-6E1A-BD19-8E8F095DE780}"/>
              </a:ext>
            </a:extLst>
          </p:cNvPr>
          <p:cNvSpPr/>
          <p:nvPr/>
        </p:nvSpPr>
        <p:spPr>
          <a:xfrm>
            <a:off x="7040103" y="5082755"/>
            <a:ext cx="4232225" cy="1320954"/>
          </a:xfrm>
          <a:prstGeom prst="roundRect">
            <a:avLst/>
          </a:prstGeom>
          <a:solidFill>
            <a:srgbClr val="113180"/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sz="4000" b="1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UNITY!</a:t>
            </a:r>
            <a:endParaRPr lang="en-US" sz="4000" b="1" dirty="0">
              <a:solidFill>
                <a:srgbClr val="FFFF00"/>
              </a:solidFill>
              <a:effectLst>
                <a:glow rad="139700">
                  <a:schemeClr val="tx1"/>
                </a:glo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2C856B93-830A-EEB5-0E63-F0F5DD62ABAA}"/>
              </a:ext>
            </a:extLst>
          </p:cNvPr>
          <p:cNvSpPr/>
          <p:nvPr/>
        </p:nvSpPr>
        <p:spPr>
          <a:xfrm rot="1490452">
            <a:off x="5310962" y="4621972"/>
            <a:ext cx="1658634" cy="114924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291287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</p:bldLst>
  </p:timing>
  <p:extLst>
    <p:ext uri="{E180D4A7-C9FB-4DFB-919C-405C955672EB}">
      <p14:showEvtLst xmlns:p14="http://schemas.microsoft.com/office/powerpoint/2010/main">
        <p14:playEvt time="19" objId="3"/>
      </p14:showEvtLst>
    </p:ext>
  </p:extLs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Edges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sky, outdoor, ground, grass&#10;&#10;Description automatically generated">
            <a:extLst>
              <a:ext uri="{FF2B5EF4-FFF2-40B4-BE49-F238E27FC236}">
                <a16:creationId xmlns:a16="http://schemas.microsoft.com/office/drawing/2014/main" id="{99650BCD-043E-B8ED-8E1B-DE907A09642B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6449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34C266A-63D1-7726-A85E-6AFF12465E0E}"/>
              </a:ext>
            </a:extLst>
          </p:cNvPr>
          <p:cNvSpPr txBox="1"/>
          <p:nvPr/>
        </p:nvSpPr>
        <p:spPr>
          <a:xfrm>
            <a:off x="334229" y="836319"/>
            <a:ext cx="1185777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5400" b="1">
                <a:effectLst>
                  <a:glow rad="139700">
                    <a:schemeClr val="bg2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l"/>
            <a:r>
              <a:rPr lang="en-US" sz="4000" baseline="300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14</a:t>
            </a:r>
            <a:r>
              <a:rPr lang="en-US" sz="40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 Do all things without grumbling or disputing, </a:t>
            </a:r>
            <a:r>
              <a:rPr lang="en-US" sz="4000" baseline="300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15</a:t>
            </a:r>
            <a:r>
              <a:rPr lang="en-US" sz="40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 </a:t>
            </a:r>
            <a:r>
              <a:rPr lang="en-US" sz="4000" dirty="0">
                <a:solidFill>
                  <a:srgbClr val="FFFF00"/>
                </a:solidFill>
                <a:effectLst>
                  <a:glow rad="139700">
                    <a:schemeClr val="tx1"/>
                  </a:glow>
                </a:effectLst>
              </a:rPr>
              <a:t>that</a:t>
            </a:r>
            <a:r>
              <a:rPr lang="en-US" sz="40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 you may be blameless and innocent, children of God without blemish in the midst of a crooked and twisted generation, among whom you shine as lights in the world, </a:t>
            </a:r>
            <a:r>
              <a:rPr lang="en-US" sz="4000" baseline="300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16</a:t>
            </a:r>
            <a:r>
              <a:rPr lang="en-US" sz="40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 holding fast to the word of life… </a:t>
            </a:r>
          </a:p>
          <a:p>
            <a:pPr algn="l"/>
            <a:r>
              <a:rPr lang="en-US" sz="40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                                                                 Phil. 2:14-16a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C914354-36C3-EAC6-9231-45973B3BFF4B}"/>
              </a:ext>
            </a:extLst>
          </p:cNvPr>
          <p:cNvSpPr/>
          <p:nvPr/>
        </p:nvSpPr>
        <p:spPr>
          <a:xfrm>
            <a:off x="919672" y="4191886"/>
            <a:ext cx="4232225" cy="1320954"/>
          </a:xfrm>
          <a:prstGeom prst="roundRect">
            <a:avLst/>
          </a:prstGeom>
          <a:solidFill>
            <a:srgbClr val="113180"/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sz="4000" b="1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Why not grumble and dispute?</a:t>
            </a:r>
            <a:endParaRPr lang="en-US" sz="4000" b="1" dirty="0">
              <a:solidFill>
                <a:srgbClr val="FFFF00"/>
              </a:solidFill>
              <a:effectLst>
                <a:glow rad="139700">
                  <a:schemeClr val="tx1"/>
                </a:glo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0423057"/>
      </p:ext>
    </p:extLst>
  </p:cSld>
  <p:clrMapOvr>
    <a:masterClrMapping/>
  </p:clrMapOvr>
  <p:transition spd="slow">
    <p:wipe/>
  </p:transition>
  <p:extLst>
    <p:ext uri="{E180D4A7-C9FB-4DFB-919C-405C955672EB}">
      <p14:showEvtLst xmlns:p14="http://schemas.microsoft.com/office/powerpoint/2010/main">
        <p14:playEvt time="19" objId="3"/>
      </p14:showEvtLst>
    </p:ext>
  </p:extLs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Edges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sky, outdoor, ground, grass&#10;&#10;Description automatically generated">
            <a:extLst>
              <a:ext uri="{FF2B5EF4-FFF2-40B4-BE49-F238E27FC236}">
                <a16:creationId xmlns:a16="http://schemas.microsoft.com/office/drawing/2014/main" id="{99650BCD-043E-B8ED-8E1B-DE907A09642B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6449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34C266A-63D1-7726-A85E-6AFF12465E0E}"/>
              </a:ext>
            </a:extLst>
          </p:cNvPr>
          <p:cNvSpPr txBox="1"/>
          <p:nvPr/>
        </p:nvSpPr>
        <p:spPr>
          <a:xfrm>
            <a:off x="334229" y="836319"/>
            <a:ext cx="1185777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5400" b="1">
                <a:effectLst>
                  <a:glow rad="139700">
                    <a:schemeClr val="bg2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l"/>
            <a:r>
              <a:rPr lang="en-US" sz="4000" baseline="300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14</a:t>
            </a:r>
            <a:r>
              <a:rPr lang="en-US" sz="40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 Do all things without grumbling or disputing, </a:t>
            </a:r>
            <a:r>
              <a:rPr lang="en-US" sz="4000" baseline="300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15</a:t>
            </a:r>
            <a:r>
              <a:rPr lang="en-US" sz="40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 </a:t>
            </a:r>
            <a:r>
              <a:rPr lang="en-US" sz="4000" dirty="0">
                <a:solidFill>
                  <a:srgbClr val="FFFF00"/>
                </a:solidFill>
                <a:effectLst>
                  <a:glow rad="139700">
                    <a:schemeClr val="tx1"/>
                  </a:glow>
                </a:effectLst>
              </a:rPr>
              <a:t>that</a:t>
            </a:r>
            <a:r>
              <a:rPr lang="en-US" sz="40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 </a:t>
            </a:r>
            <a:r>
              <a:rPr lang="en-US" sz="4000" dirty="0">
                <a:solidFill>
                  <a:srgbClr val="FFFF00"/>
                </a:solidFill>
                <a:effectLst>
                  <a:glow rad="139700">
                    <a:schemeClr val="tx1"/>
                  </a:glow>
                </a:effectLst>
              </a:rPr>
              <a:t>you may be blameless and innocent, children of God without blemish in the midst of a crooked and twisted generation, among whom you shine as lights in the world</a:t>
            </a:r>
            <a:r>
              <a:rPr lang="en-US" sz="40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, </a:t>
            </a:r>
            <a:r>
              <a:rPr lang="en-US" sz="4000" baseline="300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16</a:t>
            </a:r>
            <a:r>
              <a:rPr lang="en-US" sz="40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 holding fast to the word of life… </a:t>
            </a:r>
          </a:p>
          <a:p>
            <a:pPr algn="l"/>
            <a:r>
              <a:rPr lang="en-US" sz="40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                                                                 Phil. 2:14-16a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C914354-36C3-EAC6-9231-45973B3BFF4B}"/>
              </a:ext>
            </a:extLst>
          </p:cNvPr>
          <p:cNvSpPr/>
          <p:nvPr/>
        </p:nvSpPr>
        <p:spPr>
          <a:xfrm>
            <a:off x="919672" y="4191886"/>
            <a:ext cx="4232225" cy="1320954"/>
          </a:xfrm>
          <a:prstGeom prst="roundRect">
            <a:avLst/>
          </a:prstGeom>
          <a:solidFill>
            <a:srgbClr val="113180"/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sz="4000" b="1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Why not grumble and dispute?</a:t>
            </a:r>
            <a:endParaRPr lang="en-US" sz="4000" b="1" dirty="0">
              <a:solidFill>
                <a:srgbClr val="FFFF00"/>
              </a:solidFill>
              <a:effectLst>
                <a:glow rad="139700">
                  <a:schemeClr val="tx1"/>
                </a:glo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A0ADCD0-974C-8D56-50FD-A8FFF765F15A}"/>
              </a:ext>
            </a:extLst>
          </p:cNvPr>
          <p:cNvSpPr/>
          <p:nvPr/>
        </p:nvSpPr>
        <p:spPr>
          <a:xfrm>
            <a:off x="7040103" y="5082755"/>
            <a:ext cx="4320783" cy="1320954"/>
          </a:xfrm>
          <a:prstGeom prst="roundRect">
            <a:avLst/>
          </a:prstGeom>
          <a:solidFill>
            <a:srgbClr val="113180"/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sz="4000" b="1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In order to be lights in the world!</a:t>
            </a:r>
            <a:endParaRPr lang="en-US" sz="4000" b="1" dirty="0">
              <a:solidFill>
                <a:srgbClr val="FFFF00"/>
              </a:solidFill>
              <a:effectLst>
                <a:glow rad="139700">
                  <a:schemeClr val="tx1"/>
                </a:glo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67AB8AED-D64C-96CE-CF29-4A5A9B927C37}"/>
              </a:ext>
            </a:extLst>
          </p:cNvPr>
          <p:cNvSpPr/>
          <p:nvPr/>
        </p:nvSpPr>
        <p:spPr>
          <a:xfrm rot="1490452">
            <a:off x="5310962" y="4621972"/>
            <a:ext cx="1658634" cy="114924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665552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  <p:extLst>
    <p:ext uri="{E180D4A7-C9FB-4DFB-919C-405C955672EB}">
      <p14:showEvtLst xmlns:p14="http://schemas.microsoft.com/office/powerpoint/2010/main">
        <p14:playEvt time="19" objId="3"/>
      </p14:showEvtLst>
    </p:ext>
  </p:extLs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Edges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sky, outdoor, ground, grass&#10;&#10;Description automatically generated">
            <a:extLst>
              <a:ext uri="{FF2B5EF4-FFF2-40B4-BE49-F238E27FC236}">
                <a16:creationId xmlns:a16="http://schemas.microsoft.com/office/drawing/2014/main" id="{99650BCD-043E-B8ED-8E1B-DE907A09642B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6449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34C266A-63D1-7726-A85E-6AFF12465E0E}"/>
              </a:ext>
            </a:extLst>
          </p:cNvPr>
          <p:cNvSpPr txBox="1"/>
          <p:nvPr/>
        </p:nvSpPr>
        <p:spPr>
          <a:xfrm>
            <a:off x="334229" y="836319"/>
            <a:ext cx="1185777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5400" b="1">
                <a:effectLst>
                  <a:glow rad="139700">
                    <a:schemeClr val="bg2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l"/>
            <a:r>
              <a:rPr lang="en-US" sz="4000" baseline="300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14</a:t>
            </a:r>
            <a:r>
              <a:rPr lang="en-US" sz="40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 Do all things without grumbling or disputing, </a:t>
            </a:r>
            <a:r>
              <a:rPr lang="en-US" sz="4000" baseline="300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15</a:t>
            </a:r>
            <a:r>
              <a:rPr lang="en-US" sz="40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 that you may be blameless and innocent, children of God without blemish in the midst of a crooked and twisted generation, among whom you shine as lights in the world, </a:t>
            </a:r>
            <a:r>
              <a:rPr lang="en-US" sz="4000" baseline="300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16</a:t>
            </a:r>
            <a:r>
              <a:rPr lang="en-US" sz="40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 </a:t>
            </a:r>
            <a:r>
              <a:rPr lang="en-US" sz="4000" dirty="0">
                <a:solidFill>
                  <a:srgbClr val="FFFF00"/>
                </a:solidFill>
                <a:effectLst>
                  <a:glow rad="139700">
                    <a:schemeClr val="tx1"/>
                  </a:glow>
                </a:effectLst>
              </a:rPr>
              <a:t>holding fast to the word of life… </a:t>
            </a:r>
          </a:p>
          <a:p>
            <a:pPr algn="l"/>
            <a:r>
              <a:rPr lang="en-US" sz="40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                                                                 Phil. 2:14-16a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C914354-36C3-EAC6-9231-45973B3BFF4B}"/>
              </a:ext>
            </a:extLst>
          </p:cNvPr>
          <p:cNvSpPr/>
          <p:nvPr/>
        </p:nvSpPr>
        <p:spPr>
          <a:xfrm>
            <a:off x="919672" y="4191886"/>
            <a:ext cx="4232225" cy="1320954"/>
          </a:xfrm>
          <a:prstGeom prst="roundRect">
            <a:avLst/>
          </a:prstGeom>
          <a:solidFill>
            <a:srgbClr val="113180"/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sz="4000" b="1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What is the word of life?</a:t>
            </a:r>
            <a:endParaRPr lang="en-US" sz="4000" b="1" dirty="0">
              <a:solidFill>
                <a:srgbClr val="FFFF00"/>
              </a:solidFill>
              <a:effectLst>
                <a:glow rad="139700">
                  <a:schemeClr val="tx1"/>
                </a:glo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A0ADCD0-974C-8D56-50FD-A8FFF765F15A}"/>
              </a:ext>
            </a:extLst>
          </p:cNvPr>
          <p:cNvSpPr/>
          <p:nvPr/>
        </p:nvSpPr>
        <p:spPr>
          <a:xfrm>
            <a:off x="7040103" y="5082755"/>
            <a:ext cx="4320783" cy="1320954"/>
          </a:xfrm>
          <a:prstGeom prst="roundRect">
            <a:avLst/>
          </a:prstGeom>
          <a:solidFill>
            <a:srgbClr val="113180"/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sz="4000" b="1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The gospel!</a:t>
            </a:r>
            <a:endParaRPr lang="en-US" sz="4000" b="1" dirty="0">
              <a:solidFill>
                <a:srgbClr val="FFFF00"/>
              </a:solidFill>
              <a:effectLst>
                <a:glow rad="139700">
                  <a:schemeClr val="tx1"/>
                </a:glo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67AB8AED-D64C-96CE-CF29-4A5A9B927C37}"/>
              </a:ext>
            </a:extLst>
          </p:cNvPr>
          <p:cNvSpPr/>
          <p:nvPr/>
        </p:nvSpPr>
        <p:spPr>
          <a:xfrm rot="1490452">
            <a:off x="5310962" y="4621972"/>
            <a:ext cx="1658634" cy="114924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187773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  <p:extLst>
    <p:ext uri="{E180D4A7-C9FB-4DFB-919C-405C955672EB}">
      <p14:showEvtLst xmlns:p14="http://schemas.microsoft.com/office/powerpoint/2010/main">
        <p14:playEvt time="19" objId="3"/>
      </p14:showEvtLst>
    </p:ext>
  </p:extLs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Edges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sky, outdoor, ground, grass&#10;&#10;Description automatically generated">
            <a:extLst>
              <a:ext uri="{FF2B5EF4-FFF2-40B4-BE49-F238E27FC236}">
                <a16:creationId xmlns:a16="http://schemas.microsoft.com/office/drawing/2014/main" id="{99650BCD-043E-B8ED-8E1B-DE907A09642B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6449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34C266A-63D1-7726-A85E-6AFF12465E0E}"/>
              </a:ext>
            </a:extLst>
          </p:cNvPr>
          <p:cNvSpPr txBox="1"/>
          <p:nvPr/>
        </p:nvSpPr>
        <p:spPr>
          <a:xfrm>
            <a:off x="334229" y="2005551"/>
            <a:ext cx="1185777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5400" b="1">
                <a:effectLst>
                  <a:glow rad="139700">
                    <a:schemeClr val="bg2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l"/>
            <a:r>
              <a:rPr lang="en-US" sz="4000" baseline="300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14</a:t>
            </a:r>
            <a:r>
              <a:rPr lang="en-US" sz="40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 Do all things without grumbling or disputing, </a:t>
            </a:r>
            <a:r>
              <a:rPr lang="en-US" sz="4000" baseline="300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15</a:t>
            </a:r>
            <a:r>
              <a:rPr lang="en-US" sz="40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 that you may be blameless and innocent, children of God without blemish in the midst of a crooked and twisted generation, among whom you shine as lights in the world, </a:t>
            </a:r>
            <a:r>
              <a:rPr lang="en-US" sz="4000" baseline="300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16</a:t>
            </a:r>
            <a:r>
              <a:rPr lang="en-US" sz="40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 holding fast to the word of life… </a:t>
            </a:r>
          </a:p>
          <a:p>
            <a:pPr algn="l"/>
            <a:r>
              <a:rPr lang="en-US" sz="40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                                                                 Phil. 2:14-16a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A2968F7-04B9-E6D6-7E72-6F5321C1271B}"/>
              </a:ext>
            </a:extLst>
          </p:cNvPr>
          <p:cNvSpPr txBox="1"/>
          <p:nvPr/>
        </p:nvSpPr>
        <p:spPr>
          <a:xfrm>
            <a:off x="0" y="13198"/>
            <a:ext cx="1219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5400" b="1">
                <a:effectLst>
                  <a:glow rad="139700">
                    <a:schemeClr val="bg2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sz="48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So Why is Obedience the Main Key to Evangelism?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62880141"/>
      </p:ext>
    </p:extLst>
  </p:cSld>
  <p:clrMapOvr>
    <a:masterClrMapping/>
  </p:clrMapOvr>
  <p:transition spd="slow">
    <p:wipe/>
  </p:transition>
  <p:extLst>
    <p:ext uri="{E180D4A7-C9FB-4DFB-919C-405C955672EB}">
      <p14:showEvtLst xmlns:p14="http://schemas.microsoft.com/office/powerpoint/2010/main">
        <p14:playEvt time="19" objId="3"/>
      </p14:showEvtLst>
    </p:ext>
  </p:extLs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Edges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sky, outdoor, ground, grass&#10;&#10;Description automatically generated">
            <a:extLst>
              <a:ext uri="{FF2B5EF4-FFF2-40B4-BE49-F238E27FC236}">
                <a16:creationId xmlns:a16="http://schemas.microsoft.com/office/drawing/2014/main" id="{99650BCD-043E-B8ED-8E1B-DE907A09642B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6449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34C266A-63D1-7726-A85E-6AFF12465E0E}"/>
              </a:ext>
            </a:extLst>
          </p:cNvPr>
          <p:cNvSpPr txBox="1"/>
          <p:nvPr/>
        </p:nvSpPr>
        <p:spPr>
          <a:xfrm>
            <a:off x="334230" y="2005551"/>
            <a:ext cx="1097953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5400" b="1">
                <a:effectLst>
                  <a:glow rad="139700">
                    <a:schemeClr val="bg2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l"/>
            <a:r>
              <a:rPr lang="en-US" sz="40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It is the testimony of our lives that gives power to the gospel message…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Humility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Selflessness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Forgiveness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Loving our enemies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Unity where it shouldn’t happen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A2968F7-04B9-E6D6-7E72-6F5321C1271B}"/>
              </a:ext>
            </a:extLst>
          </p:cNvPr>
          <p:cNvSpPr txBox="1"/>
          <p:nvPr/>
        </p:nvSpPr>
        <p:spPr>
          <a:xfrm>
            <a:off x="0" y="13198"/>
            <a:ext cx="1219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5400" b="1">
                <a:effectLst>
                  <a:glow rad="139700">
                    <a:schemeClr val="bg2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sz="48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So Why is Obedience the Main Key to Evangelism?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562958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E180D4A7-C9FB-4DFB-919C-405C955672EB}">
      <p14:showEvtLst xmlns:p14="http://schemas.microsoft.com/office/powerpoint/2010/main">
        <p14:playEvt time="19" objId="3"/>
      </p14:showEvtLst>
    </p:ext>
  </p:extLs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Edges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sky, outdoor, ground, grass&#10;&#10;Description automatically generated">
            <a:extLst>
              <a:ext uri="{FF2B5EF4-FFF2-40B4-BE49-F238E27FC236}">
                <a16:creationId xmlns:a16="http://schemas.microsoft.com/office/drawing/2014/main" id="{99650BCD-043E-B8ED-8E1B-DE907A09642B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6449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34C266A-63D1-7726-A85E-6AFF12465E0E}"/>
              </a:ext>
            </a:extLst>
          </p:cNvPr>
          <p:cNvSpPr txBox="1"/>
          <p:nvPr/>
        </p:nvSpPr>
        <p:spPr>
          <a:xfrm>
            <a:off x="813915" y="2020542"/>
            <a:ext cx="1035375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5400" b="1">
                <a:effectLst>
                  <a:glow rad="139700">
                    <a:schemeClr val="bg2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l"/>
            <a:r>
              <a:rPr lang="en-US" sz="4000" baseline="300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1</a:t>
            </a:r>
            <a:r>
              <a:rPr lang="en-US" sz="40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 Likewise, wives, be subject to your own husbands, so that even if some do not obey the word, </a:t>
            </a:r>
            <a:r>
              <a:rPr lang="en-US" sz="4000" dirty="0">
                <a:solidFill>
                  <a:srgbClr val="FFFF00"/>
                </a:solidFill>
                <a:effectLst>
                  <a:glow rad="139700">
                    <a:schemeClr val="tx1"/>
                  </a:glow>
                </a:effectLst>
              </a:rPr>
              <a:t>they may be won without a word by the conduct of their wives, </a:t>
            </a:r>
            <a:r>
              <a:rPr lang="en-US" sz="4000" baseline="30000" dirty="0">
                <a:solidFill>
                  <a:srgbClr val="FFFF00"/>
                </a:solidFill>
                <a:effectLst>
                  <a:glow rad="139700">
                    <a:schemeClr val="tx1"/>
                  </a:glow>
                </a:effectLst>
              </a:rPr>
              <a:t>2</a:t>
            </a:r>
            <a:r>
              <a:rPr lang="en-US" sz="4000" dirty="0">
                <a:solidFill>
                  <a:srgbClr val="FFFF00"/>
                </a:solidFill>
                <a:effectLst>
                  <a:glow rad="139700">
                    <a:schemeClr val="tx1"/>
                  </a:glow>
                </a:effectLst>
              </a:rPr>
              <a:t> when they see your respectful and pure conduct</a:t>
            </a:r>
            <a:r>
              <a:rPr lang="en-US" sz="40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.</a:t>
            </a:r>
          </a:p>
          <a:p>
            <a:pPr algn="l"/>
            <a:r>
              <a:rPr lang="en-US" sz="40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                                            1 Peter 3:1-2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A2968F7-04B9-E6D6-7E72-6F5321C1271B}"/>
              </a:ext>
            </a:extLst>
          </p:cNvPr>
          <p:cNvSpPr txBox="1"/>
          <p:nvPr/>
        </p:nvSpPr>
        <p:spPr>
          <a:xfrm>
            <a:off x="0" y="13198"/>
            <a:ext cx="1219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5400" b="1">
                <a:effectLst>
                  <a:glow rad="139700">
                    <a:schemeClr val="bg2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sz="48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So Why is Obedience the Main Key to Evangelism?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47274575"/>
      </p:ext>
    </p:extLst>
  </p:cSld>
  <p:clrMapOvr>
    <a:masterClrMapping/>
  </p:clrMapOvr>
  <p:transition spd="slow">
    <p:wipe/>
  </p:transition>
  <p:extLst>
    <p:ext uri="{E180D4A7-C9FB-4DFB-919C-405C955672EB}">
      <p14:showEvtLst xmlns:p14="http://schemas.microsoft.com/office/powerpoint/2010/main">
        <p14:playEvt time="19" objId="3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Edges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ntramural Sports | Campus Recreation | Liberty University">
            <a:extLst>
              <a:ext uri="{FF2B5EF4-FFF2-40B4-BE49-F238E27FC236}">
                <a16:creationId xmlns:a16="http://schemas.microsoft.com/office/drawing/2014/main" id="{A2AA9E75-A7A3-312A-311D-5FBBE34204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51" y="255805"/>
            <a:ext cx="4618462" cy="46206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Intramural Sports | Campus Recreation">
            <a:extLst>
              <a:ext uri="{FF2B5EF4-FFF2-40B4-BE49-F238E27FC236}">
                <a16:creationId xmlns:a16="http://schemas.microsoft.com/office/drawing/2014/main" id="{88703EE7-539B-31AF-D7E2-03B215FDE4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8914" y="255806"/>
            <a:ext cx="3147785" cy="46206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Making Time for Intramural Sports | Campus Recreation | Liberty University">
            <a:extLst>
              <a:ext uri="{FF2B5EF4-FFF2-40B4-BE49-F238E27FC236}">
                <a16:creationId xmlns:a16="http://schemas.microsoft.com/office/drawing/2014/main" id="{7F1B1E43-721D-901C-EF64-1C27146F3B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7671" y="136190"/>
            <a:ext cx="4474029" cy="44740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Intramural Sports">
            <a:extLst>
              <a:ext uri="{FF2B5EF4-FFF2-40B4-BE49-F238E27FC236}">
                <a16:creationId xmlns:a16="http://schemas.microsoft.com/office/drawing/2014/main" id="{74C8EB8C-0D5B-A24B-0522-CB01F89704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9268" y="2852839"/>
            <a:ext cx="5853268" cy="32856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E56C0CE-FD67-BC18-CCCD-BCC812CA2790}"/>
              </a:ext>
            </a:extLst>
          </p:cNvPr>
          <p:cNvSpPr txBox="1"/>
          <p:nvPr/>
        </p:nvSpPr>
        <p:spPr>
          <a:xfrm>
            <a:off x="539735" y="418135"/>
            <a:ext cx="54855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Intramural Sports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FA3DDD-7F74-27A2-FC8A-17E5C606F16C}"/>
              </a:ext>
            </a:extLst>
          </p:cNvPr>
          <p:cNvSpPr txBox="1"/>
          <p:nvPr/>
        </p:nvSpPr>
        <p:spPr>
          <a:xfrm>
            <a:off x="6242961" y="418135"/>
            <a:ext cx="54855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Varsity Sports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3C51268-7403-F91E-D352-FC1963CE12EF}"/>
              </a:ext>
            </a:extLst>
          </p:cNvPr>
          <p:cNvSpPr txBox="1"/>
          <p:nvPr/>
        </p:nvSpPr>
        <p:spPr>
          <a:xfrm>
            <a:off x="283824" y="1486800"/>
            <a:ext cx="581217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400" b="1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Just for fun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400" b="1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Little/No practice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400" b="1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Spare time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400" b="1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Depend on old skills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A4D5553-267E-F00B-14F1-202A4523BC8B}"/>
              </a:ext>
            </a:extLst>
          </p:cNvPr>
          <p:cNvSpPr txBox="1"/>
          <p:nvPr/>
        </p:nvSpPr>
        <p:spPr>
          <a:xfrm>
            <a:off x="6358055" y="1486799"/>
            <a:ext cx="581217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400" b="1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Serious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400" b="1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Tons of practice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400" b="1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Main priority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400" b="1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Always improving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8440874-960F-198C-B8D3-BDFAF0C0AD9D}"/>
              </a:ext>
            </a:extLst>
          </p:cNvPr>
          <p:cNvSpPr txBox="1"/>
          <p:nvPr/>
        </p:nvSpPr>
        <p:spPr>
          <a:xfrm>
            <a:off x="430613" y="4660022"/>
            <a:ext cx="1137620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FF00"/>
                </a:solidFill>
                <a:effectLst>
                  <a:glow rad="139700">
                    <a:schemeClr val="tx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Is our approach to obedience more like an intramural sport or a varsity sport?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85834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  <p:extLst>
    <p:ext uri="{E180D4A7-C9FB-4DFB-919C-405C955672EB}">
      <p14:showEvtLst xmlns:p14="http://schemas.microsoft.com/office/powerpoint/2010/main">
        <p14:playEvt time="19" objId="3"/>
      </p14:showEvtLst>
    </p:ext>
  </p:extLs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Edges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sky, outdoor, ground, grass&#10;&#10;Description automatically generated">
            <a:extLst>
              <a:ext uri="{FF2B5EF4-FFF2-40B4-BE49-F238E27FC236}">
                <a16:creationId xmlns:a16="http://schemas.microsoft.com/office/drawing/2014/main" id="{EBB19F35-10EE-D5BB-4E66-4F0F5EC26F6A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6449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0E8DCBF-929D-0AF8-C2E1-79E4EC2788B3}"/>
              </a:ext>
            </a:extLst>
          </p:cNvPr>
          <p:cNvSpPr txBox="1"/>
          <p:nvPr/>
        </p:nvSpPr>
        <p:spPr>
          <a:xfrm>
            <a:off x="0" y="13198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5400" b="1">
                <a:effectLst>
                  <a:glow rad="139700">
                    <a:schemeClr val="bg2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sz="48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Why does Obedience Matter?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1CFD037-0629-EA15-C3A1-D4C694F0D510}"/>
              </a:ext>
            </a:extLst>
          </p:cNvPr>
          <p:cNvSpPr txBox="1"/>
          <p:nvPr/>
        </p:nvSpPr>
        <p:spPr>
          <a:xfrm>
            <a:off x="495300" y="1992716"/>
            <a:ext cx="11451861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5400" b="1">
                <a:effectLst>
                  <a:glow rad="139700">
                    <a:schemeClr val="bg2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914400" indent="-914400" algn="l">
              <a:spcAft>
                <a:spcPts val="2400"/>
              </a:spcAft>
              <a:buFont typeface="+mj-lt"/>
              <a:buAutoNum type="arabicPeriod"/>
            </a:pPr>
            <a:r>
              <a:rPr lang="en-US" sz="44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It’s what We are Called To (12-13)</a:t>
            </a:r>
          </a:p>
          <a:p>
            <a:pPr marL="914400" indent="-914400" algn="l">
              <a:spcAft>
                <a:spcPts val="2400"/>
              </a:spcAft>
              <a:buFont typeface="+mj-lt"/>
              <a:buAutoNum type="arabicPeriod"/>
            </a:pPr>
            <a:r>
              <a:rPr lang="en-US" sz="44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It’s the Main Key to Evangelism (14-16)</a:t>
            </a:r>
          </a:p>
          <a:p>
            <a:pPr marL="914400" indent="-914400" algn="l">
              <a:spcAft>
                <a:spcPts val="2400"/>
              </a:spcAft>
              <a:buFont typeface="+mj-lt"/>
              <a:buAutoNum type="arabicPeriod"/>
            </a:pPr>
            <a:r>
              <a:rPr lang="en-US" sz="4400" dirty="0">
                <a:solidFill>
                  <a:srgbClr val="FFFF00"/>
                </a:solidFill>
                <a:effectLst>
                  <a:glow rad="139700">
                    <a:schemeClr val="tx1"/>
                  </a:glow>
                </a:effectLst>
              </a:rPr>
              <a:t>It has Eternal Impact (17-18)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80963398"/>
      </p:ext>
    </p:extLst>
  </p:cSld>
  <p:clrMapOvr>
    <a:masterClrMapping/>
  </p:clrMapOvr>
  <p:extLst>
    <p:ext uri="{E180D4A7-C9FB-4DFB-919C-405C955672EB}">
      <p14:showEvtLst xmlns:p14="http://schemas.microsoft.com/office/powerpoint/2010/main">
        <p14:playEvt time="19" objId="3"/>
      </p14:showEvtLst>
    </p:ext>
  </p:extLs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Edges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sky, outdoor, ground, grass&#10;&#10;Description automatically generated">
            <a:extLst>
              <a:ext uri="{FF2B5EF4-FFF2-40B4-BE49-F238E27FC236}">
                <a16:creationId xmlns:a16="http://schemas.microsoft.com/office/drawing/2014/main" id="{99650BCD-043E-B8ED-8E1B-DE907A09642B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6449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34C266A-63D1-7726-A85E-6AFF12465E0E}"/>
              </a:ext>
            </a:extLst>
          </p:cNvPr>
          <p:cNvSpPr txBox="1"/>
          <p:nvPr/>
        </p:nvSpPr>
        <p:spPr>
          <a:xfrm>
            <a:off x="167114" y="806339"/>
            <a:ext cx="1185777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5400" b="1">
                <a:effectLst>
                  <a:glow rad="139700">
                    <a:schemeClr val="bg2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l"/>
            <a:r>
              <a:rPr lang="en-US" sz="40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…among whom you shine as lights in the world, </a:t>
            </a:r>
            <a:r>
              <a:rPr lang="en-US" sz="4000" baseline="300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16</a:t>
            </a:r>
            <a:r>
              <a:rPr lang="en-US" sz="40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 holding fast to the word of life, </a:t>
            </a:r>
            <a:r>
              <a:rPr lang="en-US" sz="4000" dirty="0">
                <a:solidFill>
                  <a:srgbClr val="FFFF00"/>
                </a:solidFill>
                <a:effectLst>
                  <a:glow rad="139700">
                    <a:schemeClr val="tx1"/>
                  </a:glow>
                </a:effectLst>
              </a:rPr>
              <a:t>so that in the day of Christ I may be proud that I did not run in vain or labor in vain</a:t>
            </a:r>
            <a:r>
              <a:rPr lang="en-US" sz="40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. </a:t>
            </a:r>
            <a:r>
              <a:rPr lang="en-US" sz="4000" baseline="300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17</a:t>
            </a:r>
            <a:r>
              <a:rPr lang="en-US" sz="40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 Even if I am to be poured out as a drink offering upon the sacrificial offering of your faith, I am glad and rejoice with you all. </a:t>
            </a:r>
            <a:r>
              <a:rPr lang="en-US" sz="4000" baseline="300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18</a:t>
            </a:r>
            <a:r>
              <a:rPr lang="en-US" sz="40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 Likewise you also should be glad and rejoice with me.          Phil. 2:14-18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7D02C3A-F121-2159-226D-C0EAEB1BEAA4}"/>
              </a:ext>
            </a:extLst>
          </p:cNvPr>
          <p:cNvSpPr/>
          <p:nvPr/>
        </p:nvSpPr>
        <p:spPr>
          <a:xfrm>
            <a:off x="275095" y="5331139"/>
            <a:ext cx="5241285" cy="1320954"/>
          </a:xfrm>
          <a:prstGeom prst="roundRect">
            <a:avLst/>
          </a:prstGeom>
          <a:solidFill>
            <a:srgbClr val="113180"/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sz="4000" b="1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Why this conclusion to the call to obedience?</a:t>
            </a:r>
            <a:endParaRPr lang="en-US" sz="4000" b="1" dirty="0">
              <a:solidFill>
                <a:srgbClr val="FFFF00"/>
              </a:solidFill>
              <a:effectLst>
                <a:glow rad="139700">
                  <a:schemeClr val="tx1"/>
                </a:glo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C45336-902D-BF8A-247E-6D643A01ABD0}"/>
              </a:ext>
            </a:extLst>
          </p:cNvPr>
          <p:cNvSpPr txBox="1"/>
          <p:nvPr/>
        </p:nvSpPr>
        <p:spPr>
          <a:xfrm>
            <a:off x="0" y="13198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5400" b="1">
                <a:effectLst>
                  <a:glow rad="139700">
                    <a:schemeClr val="bg2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sz="48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It has Eternal Impact!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CAFA5F7-97D1-678F-EA5E-3C4CEB3FB606}"/>
              </a:ext>
            </a:extLst>
          </p:cNvPr>
          <p:cNvGrpSpPr/>
          <p:nvPr/>
        </p:nvGrpSpPr>
        <p:grpSpPr>
          <a:xfrm>
            <a:off x="1613941" y="2698229"/>
            <a:ext cx="7102700" cy="914400"/>
            <a:chOff x="1613941" y="2698229"/>
            <a:chExt cx="7102700" cy="914400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6BB14333-5A5E-0614-915D-1E41B2E18B9B}"/>
                </a:ext>
              </a:extLst>
            </p:cNvPr>
            <p:cNvSpPr/>
            <p:nvPr/>
          </p:nvSpPr>
          <p:spPr>
            <a:xfrm>
              <a:off x="3475356" y="2812791"/>
              <a:ext cx="5241285" cy="799838"/>
            </a:xfrm>
            <a:prstGeom prst="roundRect">
              <a:avLst/>
            </a:prstGeom>
            <a:solidFill>
              <a:srgbClr val="113180"/>
            </a:solidFill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en-US" sz="4000" b="1" dirty="0">
                  <a:solidFill>
                    <a:schemeClr val="bg1"/>
                  </a:solidFill>
                  <a:effectLst>
                    <a:glow rad="139700">
                      <a:schemeClr val="tx1"/>
                    </a:glo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So that I may exult!</a:t>
              </a:r>
              <a:endParaRPr lang="en-US" sz="4000" b="1" dirty="0">
                <a:solidFill>
                  <a:srgbClr val="FFFF00"/>
                </a:solidFill>
                <a:effectLst>
                  <a:glow rad="139700">
                    <a:schemeClr val="tx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DF76FED3-251A-1425-A903-7EEE25DBFB47}"/>
                </a:ext>
              </a:extLst>
            </p:cNvPr>
            <p:cNvCxnSpPr>
              <a:cxnSpLocks/>
            </p:cNvCxnSpPr>
            <p:nvPr/>
          </p:nvCxnSpPr>
          <p:spPr>
            <a:xfrm>
              <a:off x="1613941" y="2698229"/>
              <a:ext cx="3257862" cy="0"/>
            </a:xfrm>
            <a:prstGeom prst="line">
              <a:avLst/>
            </a:prstGeom>
            <a:ln w="1016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39980337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  <p:extLst>
    <p:ext uri="{E180D4A7-C9FB-4DFB-919C-405C955672EB}">
      <p14:showEvtLst xmlns:p14="http://schemas.microsoft.com/office/powerpoint/2010/main">
        <p14:playEvt time="19" objId="3"/>
      </p14:showEvtLst>
    </p:ext>
  </p:extLs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Edges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sky, outdoor, ground, grass&#10;&#10;Description automatically generated">
            <a:extLst>
              <a:ext uri="{FF2B5EF4-FFF2-40B4-BE49-F238E27FC236}">
                <a16:creationId xmlns:a16="http://schemas.microsoft.com/office/drawing/2014/main" id="{99650BCD-043E-B8ED-8E1B-DE907A09642B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6449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34C266A-63D1-7726-A85E-6AFF12465E0E}"/>
              </a:ext>
            </a:extLst>
          </p:cNvPr>
          <p:cNvSpPr txBox="1"/>
          <p:nvPr/>
        </p:nvSpPr>
        <p:spPr>
          <a:xfrm>
            <a:off x="831128" y="1357019"/>
            <a:ext cx="1111575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5400" b="1">
                <a:effectLst>
                  <a:glow rad="139700">
                    <a:schemeClr val="bg2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l"/>
            <a:r>
              <a:rPr lang="en-US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If in Christ we have hope in this life only, we are of all people most to be pitied.</a:t>
            </a:r>
          </a:p>
          <a:p>
            <a:pPr algn="l"/>
            <a:r>
              <a:rPr lang="en-US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                          1 Corinthians 15:19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7D02C3A-F121-2159-226D-C0EAEB1BEAA4}"/>
              </a:ext>
            </a:extLst>
          </p:cNvPr>
          <p:cNvSpPr/>
          <p:nvPr/>
        </p:nvSpPr>
        <p:spPr>
          <a:xfrm>
            <a:off x="2148865" y="5018715"/>
            <a:ext cx="7474820" cy="1600402"/>
          </a:xfrm>
          <a:prstGeom prst="roundRect">
            <a:avLst/>
          </a:prstGeom>
          <a:solidFill>
            <a:srgbClr val="113180"/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sz="4800" b="1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The ultimate payoff for obedience is not in this life!</a:t>
            </a:r>
            <a:endParaRPr lang="en-US" sz="4800" b="1" dirty="0">
              <a:solidFill>
                <a:srgbClr val="FFFF00"/>
              </a:solidFill>
              <a:effectLst>
                <a:glow rad="139700">
                  <a:schemeClr val="tx1"/>
                </a:glo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F9262FA-2D94-28FB-0D4A-AA4C87231C7B}"/>
              </a:ext>
            </a:extLst>
          </p:cNvPr>
          <p:cNvSpPr txBox="1"/>
          <p:nvPr/>
        </p:nvSpPr>
        <p:spPr>
          <a:xfrm>
            <a:off x="0" y="13198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5400" b="1">
                <a:effectLst>
                  <a:glow rad="139700">
                    <a:schemeClr val="bg2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sz="48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It has Eternal Impact!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979790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  <p:extLst>
    <p:ext uri="{E180D4A7-C9FB-4DFB-919C-405C955672EB}">
      <p14:showEvtLst xmlns:p14="http://schemas.microsoft.com/office/powerpoint/2010/main">
        <p14:playEvt time="19" objId="3"/>
      </p14:showEvtLst>
    </p:ext>
  </p:extLs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Edges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sky, outdoor, ground, grass&#10;&#10;Description automatically generated">
            <a:extLst>
              <a:ext uri="{FF2B5EF4-FFF2-40B4-BE49-F238E27FC236}">
                <a16:creationId xmlns:a16="http://schemas.microsoft.com/office/drawing/2014/main" id="{99650BCD-043E-B8ED-8E1B-DE907A09642B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6449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34C266A-63D1-7726-A85E-6AFF12465E0E}"/>
              </a:ext>
            </a:extLst>
          </p:cNvPr>
          <p:cNvSpPr txBox="1"/>
          <p:nvPr/>
        </p:nvSpPr>
        <p:spPr>
          <a:xfrm>
            <a:off x="167114" y="296673"/>
            <a:ext cx="1185777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5400" b="1">
                <a:effectLst>
                  <a:glow rad="139700">
                    <a:schemeClr val="bg2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l"/>
            <a:r>
              <a:rPr lang="en-US" sz="40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…among whom you shine as lights in the world, </a:t>
            </a:r>
            <a:r>
              <a:rPr lang="en-US" sz="4000" baseline="300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16</a:t>
            </a:r>
            <a:r>
              <a:rPr lang="en-US" sz="40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 holding fast to the word of life, so that in the day of Christ I may be proud that I did not run in vain or labor in vain. </a:t>
            </a:r>
            <a:r>
              <a:rPr lang="en-US" sz="4000" baseline="300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17</a:t>
            </a:r>
            <a:r>
              <a:rPr lang="en-US" sz="40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 Even if </a:t>
            </a:r>
            <a:r>
              <a:rPr lang="en-US" sz="4000" dirty="0">
                <a:solidFill>
                  <a:srgbClr val="FFFF00"/>
                </a:solidFill>
                <a:effectLst>
                  <a:glow rad="139700">
                    <a:schemeClr val="tx1"/>
                  </a:glow>
                </a:effectLst>
              </a:rPr>
              <a:t>I am to be poured out </a:t>
            </a:r>
            <a:r>
              <a:rPr lang="en-US" sz="40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as a drink offering upon the </a:t>
            </a:r>
            <a:r>
              <a:rPr lang="en-US" sz="4000" dirty="0">
                <a:solidFill>
                  <a:srgbClr val="FFFF00"/>
                </a:solidFill>
                <a:effectLst>
                  <a:glow rad="139700">
                    <a:schemeClr val="tx1"/>
                  </a:glow>
                </a:effectLst>
              </a:rPr>
              <a:t>sacrificial offering of your faith</a:t>
            </a:r>
            <a:r>
              <a:rPr lang="en-US" sz="40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, I am glad and rejoice with you all. </a:t>
            </a:r>
            <a:r>
              <a:rPr lang="en-US" sz="4000" baseline="300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18</a:t>
            </a:r>
            <a:r>
              <a:rPr lang="en-US" sz="40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 Likewise you also should be glad and rejoice with me.          Phil. 2:14-18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7D02C3A-F121-2159-226D-C0EAEB1BEAA4}"/>
              </a:ext>
            </a:extLst>
          </p:cNvPr>
          <p:cNvSpPr/>
          <p:nvPr/>
        </p:nvSpPr>
        <p:spPr>
          <a:xfrm>
            <a:off x="1129535" y="4697878"/>
            <a:ext cx="9663384" cy="2043022"/>
          </a:xfrm>
          <a:prstGeom prst="roundRect">
            <a:avLst/>
          </a:prstGeom>
          <a:solidFill>
            <a:srgbClr val="113180"/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sz="4000" b="1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Both Paul and the Philippians were paying dearly for their faith and their obedience…</a:t>
            </a:r>
          </a:p>
          <a:p>
            <a:pPr algn="ctr">
              <a:spcAft>
                <a:spcPts val="600"/>
              </a:spcAft>
            </a:pPr>
            <a:r>
              <a:rPr lang="en-US" sz="4000" b="1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So why rejoice???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71FD79A-883B-4183-8045-B14F736ECBEA}"/>
              </a:ext>
            </a:extLst>
          </p:cNvPr>
          <p:cNvSpPr/>
          <p:nvPr/>
        </p:nvSpPr>
        <p:spPr>
          <a:xfrm>
            <a:off x="167114" y="3363684"/>
            <a:ext cx="3539472" cy="685800"/>
          </a:xfrm>
          <a:prstGeom prst="roundRect">
            <a:avLst/>
          </a:prstGeom>
          <a:noFill/>
          <a:ln w="1016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7967423-0ED4-208A-9807-0DCC67D4A43A}"/>
              </a:ext>
            </a:extLst>
          </p:cNvPr>
          <p:cNvSpPr/>
          <p:nvPr/>
        </p:nvSpPr>
        <p:spPr>
          <a:xfrm>
            <a:off x="2334177" y="4038945"/>
            <a:ext cx="3539472" cy="653833"/>
          </a:xfrm>
          <a:prstGeom prst="roundRect">
            <a:avLst/>
          </a:prstGeom>
          <a:noFill/>
          <a:ln w="1016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732552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</p:bldLst>
  </p:timing>
  <p:extLst>
    <p:ext uri="{E180D4A7-C9FB-4DFB-919C-405C955672EB}">
      <p14:showEvtLst xmlns:p14="http://schemas.microsoft.com/office/powerpoint/2010/main">
        <p14:playEvt time="19" objId="3"/>
      </p14:showEvtLst>
    </p:ext>
  </p:extLs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719152B5-6CE1-3206-5D16-9CB6D7D031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B07B990-61B4-4BE6-AEC4-DF9E623334A6}"/>
              </a:ext>
            </a:extLst>
          </p:cNvPr>
          <p:cNvSpPr txBox="1"/>
          <p:nvPr/>
        </p:nvSpPr>
        <p:spPr>
          <a:xfrm>
            <a:off x="500920" y="674400"/>
            <a:ext cx="114300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5400" b="1">
                <a:effectLst>
                  <a:glow rad="139700">
                    <a:schemeClr val="bg2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l"/>
            <a:r>
              <a:rPr lang="en-US" sz="4400" baseline="300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9</a:t>
            </a:r>
            <a:r>
              <a:rPr lang="en-US" sz="44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 </a:t>
            </a:r>
            <a:r>
              <a:rPr lang="en-US" sz="4400" dirty="0">
                <a:solidFill>
                  <a:srgbClr val="FFFF00"/>
                </a:solidFill>
                <a:effectLst>
                  <a:glow rad="139700">
                    <a:schemeClr val="tx1"/>
                  </a:glow>
                </a:effectLst>
              </a:rPr>
              <a:t>Therefore God exalted him to the highest place and gave him the name that is above every name</a:t>
            </a:r>
            <a:r>
              <a:rPr lang="en-US" sz="44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, </a:t>
            </a:r>
            <a:r>
              <a:rPr lang="en-US" sz="4400" baseline="300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10</a:t>
            </a:r>
            <a:r>
              <a:rPr lang="en-US" sz="44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 that at the name of Jesus every knee should bow, in heaven and on earth and under the earth, </a:t>
            </a:r>
            <a:r>
              <a:rPr lang="en-US" sz="4400" baseline="300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11</a:t>
            </a:r>
            <a:r>
              <a:rPr lang="en-US" sz="44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 and every tongue acknowledge that Jesus Christ is Lord, to the glory of God the Father.</a:t>
            </a:r>
          </a:p>
          <a:p>
            <a:pPr algn="l"/>
            <a:r>
              <a:rPr lang="en-US" sz="44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                                         Philippians 2:9-11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25771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extLst>
    <p:ext uri="{E180D4A7-C9FB-4DFB-919C-405C955672EB}">
      <p14:showEvtLst xmlns:p14="http://schemas.microsoft.com/office/powerpoint/2010/main">
        <p14:playEvt time="19" objId="3"/>
      </p14:showEvtLst>
    </p:ext>
  </p:extLs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Edges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sky, outdoor, ground, grass&#10;&#10;Description automatically generated">
            <a:extLst>
              <a:ext uri="{FF2B5EF4-FFF2-40B4-BE49-F238E27FC236}">
                <a16:creationId xmlns:a16="http://schemas.microsoft.com/office/drawing/2014/main" id="{99650BCD-043E-B8ED-8E1B-DE907A09642B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6449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34C266A-63D1-7726-A85E-6AFF12465E0E}"/>
              </a:ext>
            </a:extLst>
          </p:cNvPr>
          <p:cNvSpPr txBox="1"/>
          <p:nvPr/>
        </p:nvSpPr>
        <p:spPr>
          <a:xfrm>
            <a:off x="167114" y="296673"/>
            <a:ext cx="1185777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5400" b="1">
                <a:effectLst>
                  <a:glow rad="139700">
                    <a:schemeClr val="bg2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l"/>
            <a:r>
              <a:rPr lang="en-US" sz="40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…among whom you shine as lights in the world, </a:t>
            </a:r>
            <a:r>
              <a:rPr lang="en-US" sz="4000" baseline="300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16</a:t>
            </a:r>
            <a:r>
              <a:rPr lang="en-US" sz="40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 holding fast to the word of life, so that in the day of Christ I may be proud that I did not run in vain or labor in vain. </a:t>
            </a:r>
            <a:r>
              <a:rPr lang="en-US" sz="4000" baseline="300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17</a:t>
            </a:r>
            <a:r>
              <a:rPr lang="en-US" sz="40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 Even if I am to be poured out as a drink offering upon the sacrificial offering of your faith, </a:t>
            </a:r>
            <a:r>
              <a:rPr lang="en-US" sz="4000" dirty="0">
                <a:solidFill>
                  <a:srgbClr val="FFFF00"/>
                </a:solidFill>
                <a:effectLst>
                  <a:glow rad="139700">
                    <a:schemeClr val="tx1"/>
                  </a:glow>
                </a:effectLst>
              </a:rPr>
              <a:t>I am glad and rejoice with you all. </a:t>
            </a:r>
            <a:r>
              <a:rPr lang="en-US" sz="4000" baseline="30000" dirty="0">
                <a:solidFill>
                  <a:srgbClr val="FFFF00"/>
                </a:solidFill>
                <a:effectLst>
                  <a:glow rad="139700">
                    <a:schemeClr val="tx1"/>
                  </a:glow>
                </a:effectLst>
              </a:rPr>
              <a:t>18</a:t>
            </a:r>
            <a:r>
              <a:rPr lang="en-US" sz="4000" dirty="0">
                <a:solidFill>
                  <a:srgbClr val="FFFF00"/>
                </a:solidFill>
                <a:effectLst>
                  <a:glow rad="139700">
                    <a:schemeClr val="tx1"/>
                  </a:glow>
                </a:effectLst>
              </a:rPr>
              <a:t> Likewise you also should be glad and rejoice with me</a:t>
            </a:r>
            <a:r>
              <a:rPr lang="en-US" sz="40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.          Phil. 2:14-18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7D02C3A-F121-2159-226D-C0EAEB1BEAA4}"/>
              </a:ext>
            </a:extLst>
          </p:cNvPr>
          <p:cNvSpPr/>
          <p:nvPr/>
        </p:nvSpPr>
        <p:spPr>
          <a:xfrm>
            <a:off x="1129535" y="4697878"/>
            <a:ext cx="9663384" cy="2043022"/>
          </a:xfrm>
          <a:prstGeom prst="roundRect">
            <a:avLst/>
          </a:prstGeom>
          <a:solidFill>
            <a:srgbClr val="113180"/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sz="4000" b="1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Obedience brings eternal reward, joy and exaltation.  But do we really believe that?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4537652"/>
      </p:ext>
    </p:extLst>
  </p:cSld>
  <p:clrMapOvr>
    <a:masterClrMapping/>
  </p:clrMapOvr>
  <p:transition spd="slow">
    <p:wipe/>
  </p:transition>
  <p:extLst>
    <p:ext uri="{E180D4A7-C9FB-4DFB-919C-405C955672EB}">
      <p14:showEvtLst xmlns:p14="http://schemas.microsoft.com/office/powerpoint/2010/main">
        <p14:playEvt time="19" objId="3"/>
      </p14:showEvtLst>
    </p:ext>
  </p:extLs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Edges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sky, outdoor, ground, grass&#10;&#10;Description automatically generated">
            <a:extLst>
              <a:ext uri="{FF2B5EF4-FFF2-40B4-BE49-F238E27FC236}">
                <a16:creationId xmlns:a16="http://schemas.microsoft.com/office/drawing/2014/main" id="{EBB19F35-10EE-D5BB-4E66-4F0F5EC26F6A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6449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0E8DCBF-929D-0AF8-C2E1-79E4EC2788B3}"/>
              </a:ext>
            </a:extLst>
          </p:cNvPr>
          <p:cNvSpPr txBox="1"/>
          <p:nvPr/>
        </p:nvSpPr>
        <p:spPr>
          <a:xfrm>
            <a:off x="0" y="13198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5400" b="1">
                <a:effectLst>
                  <a:glow rad="139700">
                    <a:schemeClr val="bg2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sz="48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Why does Obedience Matter?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1CFD037-0629-EA15-C3A1-D4C694F0D510}"/>
              </a:ext>
            </a:extLst>
          </p:cNvPr>
          <p:cNvSpPr txBox="1"/>
          <p:nvPr/>
        </p:nvSpPr>
        <p:spPr>
          <a:xfrm>
            <a:off x="495300" y="1992716"/>
            <a:ext cx="11451861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5400" b="1">
                <a:effectLst>
                  <a:glow rad="139700">
                    <a:schemeClr val="bg2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914400" indent="-914400" algn="l">
              <a:spcAft>
                <a:spcPts val="2400"/>
              </a:spcAft>
              <a:buFont typeface="+mj-lt"/>
              <a:buAutoNum type="arabicPeriod"/>
            </a:pPr>
            <a:r>
              <a:rPr lang="en-US" sz="44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It’s what We are Called To (12-13)</a:t>
            </a:r>
          </a:p>
          <a:p>
            <a:pPr marL="914400" indent="-914400" algn="l">
              <a:spcAft>
                <a:spcPts val="2400"/>
              </a:spcAft>
              <a:buFont typeface="+mj-lt"/>
              <a:buAutoNum type="arabicPeriod"/>
            </a:pPr>
            <a:r>
              <a:rPr lang="en-US" sz="44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It’s the Main Key to Evangelism (14-16)</a:t>
            </a:r>
          </a:p>
          <a:p>
            <a:pPr marL="914400" indent="-914400" algn="l">
              <a:spcAft>
                <a:spcPts val="2400"/>
              </a:spcAft>
              <a:buFont typeface="+mj-lt"/>
              <a:buAutoNum type="arabicPeriod"/>
            </a:pPr>
            <a:r>
              <a:rPr lang="en-US" sz="44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It has Eternal Impact (17-18)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26283618"/>
      </p:ext>
    </p:extLst>
  </p:cSld>
  <p:clrMapOvr>
    <a:masterClrMapping/>
  </p:clrMapOvr>
  <p:extLst>
    <p:ext uri="{E180D4A7-C9FB-4DFB-919C-405C955672EB}">
      <p14:showEvtLst xmlns:p14="http://schemas.microsoft.com/office/powerpoint/2010/main">
        <p14:playEvt time="19" objId="3"/>
      </p14:showEvtLst>
    </p:ext>
  </p:extLs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Edges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sky, outdoor, ground, grass&#10;&#10;Description automatically generated">
            <a:extLst>
              <a:ext uri="{FF2B5EF4-FFF2-40B4-BE49-F238E27FC236}">
                <a16:creationId xmlns:a16="http://schemas.microsoft.com/office/drawing/2014/main" id="{EBB19F35-10EE-D5BB-4E66-4F0F5EC26F6A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6449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0E8DCBF-929D-0AF8-C2E1-79E4EC2788B3}"/>
              </a:ext>
            </a:extLst>
          </p:cNvPr>
          <p:cNvSpPr txBox="1"/>
          <p:nvPr/>
        </p:nvSpPr>
        <p:spPr>
          <a:xfrm>
            <a:off x="0" y="13198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5400" b="1">
                <a:effectLst>
                  <a:glow rad="139700">
                    <a:schemeClr val="bg2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sz="48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Questions for Thought…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1CFD037-0629-EA15-C3A1-D4C694F0D510}"/>
              </a:ext>
            </a:extLst>
          </p:cNvPr>
          <p:cNvSpPr txBox="1"/>
          <p:nvPr/>
        </p:nvSpPr>
        <p:spPr>
          <a:xfrm>
            <a:off x="272098" y="976633"/>
            <a:ext cx="11647804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5400" b="1">
                <a:effectLst>
                  <a:glow rad="139700">
                    <a:schemeClr val="bg2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914400" indent="-914400" algn="l">
              <a:spcAft>
                <a:spcPts val="2400"/>
              </a:spcAft>
              <a:buFont typeface="+mj-lt"/>
              <a:buAutoNum type="arabicPeriod"/>
            </a:pPr>
            <a:r>
              <a:rPr lang="en-US" sz="44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Are we growing in obedience or relying on our previous growth?</a:t>
            </a:r>
          </a:p>
          <a:p>
            <a:pPr marL="914400" indent="-914400" algn="l">
              <a:spcAft>
                <a:spcPts val="2400"/>
              </a:spcAft>
              <a:buFont typeface="+mj-lt"/>
              <a:buAutoNum type="arabicPeriod"/>
            </a:pPr>
            <a:r>
              <a:rPr lang="en-US" sz="44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Who is our standard for obedience?</a:t>
            </a:r>
          </a:p>
          <a:p>
            <a:pPr marL="914400" indent="-914400" algn="l">
              <a:spcAft>
                <a:spcPts val="2400"/>
              </a:spcAft>
              <a:buFont typeface="+mj-lt"/>
              <a:buAutoNum type="arabicPeriod"/>
            </a:pPr>
            <a:r>
              <a:rPr lang="en-US" sz="44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What does the testimony of our lives tell the world about the gospel?</a:t>
            </a:r>
          </a:p>
          <a:p>
            <a:pPr marL="914400" indent="-914400" algn="l">
              <a:spcAft>
                <a:spcPts val="2400"/>
              </a:spcAft>
              <a:buFont typeface="+mj-lt"/>
              <a:buAutoNum type="arabicPeriod"/>
            </a:pPr>
            <a:r>
              <a:rPr lang="en-US" sz="44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How much does the promise of eternal reward and joy affect our lives today?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47731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E180D4A7-C9FB-4DFB-919C-405C955672EB}">
      <p14:showEvtLst xmlns:p14="http://schemas.microsoft.com/office/powerpoint/2010/main">
        <p14:playEvt time="19" objId="3"/>
      </p14:showEvtLst>
    </p:ext>
  </p:extLs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Edges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sky, outdoor, ground, grass&#10;&#10;Description automatically generated">
            <a:extLst>
              <a:ext uri="{FF2B5EF4-FFF2-40B4-BE49-F238E27FC236}">
                <a16:creationId xmlns:a16="http://schemas.microsoft.com/office/drawing/2014/main" id="{EBB19F35-10EE-D5BB-4E66-4F0F5EC26F6A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6449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1CFD037-0629-EA15-C3A1-D4C694F0D510}"/>
              </a:ext>
            </a:extLst>
          </p:cNvPr>
          <p:cNvSpPr txBox="1"/>
          <p:nvPr/>
        </p:nvSpPr>
        <p:spPr>
          <a:xfrm>
            <a:off x="272098" y="1208944"/>
            <a:ext cx="11647804" cy="55245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5400" b="1">
                <a:effectLst>
                  <a:glow rad="139700">
                    <a:schemeClr val="bg2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914400" indent="-914400" algn="l">
              <a:spcAft>
                <a:spcPts val="1800"/>
              </a:spcAft>
              <a:buFont typeface="+mj-lt"/>
              <a:buAutoNum type="arabicPeriod" startAt="5"/>
            </a:pPr>
            <a:r>
              <a:rPr lang="en-US" sz="44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Are there sins we’re aware of?</a:t>
            </a:r>
          </a:p>
          <a:p>
            <a:pPr algn="l">
              <a:spcAft>
                <a:spcPts val="1800"/>
              </a:spcAft>
            </a:pPr>
            <a:r>
              <a:rPr lang="en-US" sz="44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      If so, we know where to start! </a:t>
            </a:r>
          </a:p>
          <a:p>
            <a:pPr algn="l">
              <a:spcAft>
                <a:spcPts val="1800"/>
              </a:spcAft>
            </a:pPr>
            <a:r>
              <a:rPr lang="en-US" sz="44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      If not, pray Psalm 139:23-24</a:t>
            </a:r>
          </a:p>
          <a:p>
            <a:pPr marL="865188" algn="l"/>
            <a:r>
              <a:rPr lang="en-US" sz="4400" baseline="300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23</a:t>
            </a:r>
            <a:r>
              <a:rPr lang="en-US" sz="44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 Search me, O God, and know my heart!</a:t>
            </a:r>
          </a:p>
          <a:p>
            <a:pPr marL="865188" algn="l"/>
            <a:r>
              <a:rPr lang="en-US" sz="44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    Try me and know my thoughts!</a:t>
            </a:r>
          </a:p>
          <a:p>
            <a:pPr marL="865188" algn="l"/>
            <a:r>
              <a:rPr lang="en-US" sz="4400" baseline="300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24</a:t>
            </a:r>
            <a:r>
              <a:rPr lang="en-US" sz="44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 And see if there be any grievous way in me,</a:t>
            </a:r>
          </a:p>
          <a:p>
            <a:pPr marL="865188" algn="l">
              <a:spcAft>
                <a:spcPts val="1800"/>
              </a:spcAft>
            </a:pPr>
            <a:r>
              <a:rPr lang="en-US" sz="44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    and lead me in the way everlasting!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CD08882-3149-7AB1-BF28-6A494444DA70}"/>
              </a:ext>
            </a:extLst>
          </p:cNvPr>
          <p:cNvSpPr txBox="1"/>
          <p:nvPr/>
        </p:nvSpPr>
        <p:spPr>
          <a:xfrm>
            <a:off x="0" y="13198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5400" b="1">
                <a:effectLst>
                  <a:glow rad="139700">
                    <a:schemeClr val="bg2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sz="48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Questions for Thought…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06767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E180D4A7-C9FB-4DFB-919C-405C955672EB}">
      <p14:showEvtLst xmlns:p14="http://schemas.microsoft.com/office/powerpoint/2010/main">
        <p14:playEvt time="19" objId="3"/>
      </p14:showEvtLst>
    </p:ext>
  </p:extLs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Edges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sky, outdoor, ground, grass&#10;&#10;Description automatically generated">
            <a:extLst>
              <a:ext uri="{FF2B5EF4-FFF2-40B4-BE49-F238E27FC236}">
                <a16:creationId xmlns:a16="http://schemas.microsoft.com/office/drawing/2014/main" id="{EBB19F35-10EE-D5BB-4E66-4F0F5EC26F6A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6449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1CFD037-0629-EA15-C3A1-D4C694F0D510}"/>
              </a:ext>
            </a:extLst>
          </p:cNvPr>
          <p:cNvSpPr txBox="1"/>
          <p:nvPr/>
        </p:nvSpPr>
        <p:spPr>
          <a:xfrm>
            <a:off x="377029" y="1913481"/>
            <a:ext cx="11647804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5400" b="1">
                <a:effectLst>
                  <a:glow rad="139700">
                    <a:schemeClr val="bg2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571500" indent="-571500" algn="l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It’s for their good!</a:t>
            </a:r>
          </a:p>
          <a:p>
            <a:pPr marL="571500" indent="-571500" algn="l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It’s for the good of others!</a:t>
            </a:r>
          </a:p>
          <a:p>
            <a:pPr marL="571500" indent="-571500" algn="l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Because we love them deeply!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CD08882-3149-7AB1-BF28-6A494444DA70}"/>
              </a:ext>
            </a:extLst>
          </p:cNvPr>
          <p:cNvSpPr txBox="1"/>
          <p:nvPr/>
        </p:nvSpPr>
        <p:spPr>
          <a:xfrm>
            <a:off x="0" y="702745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5400" b="1">
                <a:effectLst>
                  <a:glow rad="139700">
                    <a:schemeClr val="bg2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sz="48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Why do we Train our Children in Obedience?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2201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E180D4A7-C9FB-4DFB-919C-405C955672EB}">
      <p14:showEvtLst xmlns:p14="http://schemas.microsoft.com/office/powerpoint/2010/main">
        <p14:playEvt time="19" objId="3"/>
      </p14:showEvt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Edges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88ECE3F-2902-48DD-1846-8AB2E2B35B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790"/>
            <a:ext cx="12225580" cy="6874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B07B990-61B4-4BE6-AEC4-DF9E623334A6}"/>
              </a:ext>
            </a:extLst>
          </p:cNvPr>
          <p:cNvSpPr txBox="1"/>
          <p:nvPr/>
        </p:nvSpPr>
        <p:spPr>
          <a:xfrm>
            <a:off x="698430" y="408894"/>
            <a:ext cx="1079513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defRPr sz="5400" b="1">
                <a:effectLst>
                  <a:glow rad="139700">
                    <a:schemeClr val="bg2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sz="60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Lives Worthy of the Gospel (1:27)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DC6EBA3-EE04-499B-B324-AB8CD1E2786B}"/>
              </a:ext>
            </a:extLst>
          </p:cNvPr>
          <p:cNvSpPr txBox="1"/>
          <p:nvPr/>
        </p:nvSpPr>
        <p:spPr>
          <a:xfrm>
            <a:off x="538457" y="1830169"/>
            <a:ext cx="11115083" cy="447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4800" b="1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Relating with the unbelievers (1:27-30)</a:t>
            </a:r>
          </a:p>
          <a:p>
            <a:pPr marL="685800" indent="-6858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4800" b="1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Relating with believers (2:1-4)</a:t>
            </a:r>
          </a:p>
          <a:p>
            <a:pPr marL="685800" indent="-6858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4800" b="1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Attitude of Christ (2:5-11)</a:t>
            </a:r>
          </a:p>
          <a:p>
            <a:pPr marL="685800" indent="-6858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4800" b="1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Summary: Appeal to Obedience – To Christlikeness (2:12-18)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445427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E180D4A7-C9FB-4DFB-919C-405C955672EB}">
      <p14:showEvtLst xmlns:p14="http://schemas.microsoft.com/office/powerpoint/2010/main">
        <p14:playEvt time="19" objId="3"/>
      </p14:showEvtLst>
    </p:ext>
  </p:extLs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Edges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sky, outdoor, ground, grass&#10;&#10;Description automatically generated">
            <a:extLst>
              <a:ext uri="{FF2B5EF4-FFF2-40B4-BE49-F238E27FC236}">
                <a16:creationId xmlns:a16="http://schemas.microsoft.com/office/drawing/2014/main" id="{EBB19F35-10EE-D5BB-4E66-4F0F5EC26F6A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6449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1CFD037-0629-EA15-C3A1-D4C694F0D510}"/>
              </a:ext>
            </a:extLst>
          </p:cNvPr>
          <p:cNvSpPr txBox="1"/>
          <p:nvPr/>
        </p:nvSpPr>
        <p:spPr>
          <a:xfrm>
            <a:off x="377029" y="1913481"/>
            <a:ext cx="11647804" cy="3739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5400" b="1">
                <a:effectLst>
                  <a:glow rad="139700">
                    <a:schemeClr val="bg2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571500" indent="-571500" algn="l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It’s for our good!</a:t>
            </a:r>
          </a:p>
          <a:p>
            <a:pPr marL="571500" indent="-571500" algn="l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It’s for the good of others!</a:t>
            </a:r>
          </a:p>
          <a:p>
            <a:pPr marL="571500" indent="-571500" algn="l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Because he loves us deeply!</a:t>
            </a:r>
          </a:p>
          <a:p>
            <a:pPr marL="571500" indent="-571500" algn="l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For His Glory!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CD08882-3149-7AB1-BF28-6A494444DA70}"/>
              </a:ext>
            </a:extLst>
          </p:cNvPr>
          <p:cNvSpPr txBox="1"/>
          <p:nvPr/>
        </p:nvSpPr>
        <p:spPr>
          <a:xfrm>
            <a:off x="0" y="702745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5400" b="1">
                <a:effectLst>
                  <a:glow rad="139700">
                    <a:schemeClr val="bg2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sz="48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Why does God Train his Children in Obedience?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1605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E180D4A7-C9FB-4DFB-919C-405C955672EB}">
      <p14:showEvtLst xmlns:p14="http://schemas.microsoft.com/office/powerpoint/2010/main">
        <p14:playEvt time="19" objId="3"/>
      </p14:showEvtLst>
    </p:ext>
  </p:extLs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1346220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57662">
        <p:fade/>
      </p:transition>
    </mc:Choice>
    <mc:Fallback xmlns="">
      <p:transition spd="slow" advTm="57662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Edges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sky, outdoor, ground, grass&#10;&#10;Description automatically generated">
            <a:extLst>
              <a:ext uri="{FF2B5EF4-FFF2-40B4-BE49-F238E27FC236}">
                <a16:creationId xmlns:a16="http://schemas.microsoft.com/office/drawing/2014/main" id="{99650BCD-043E-B8ED-8E1B-DE907A09642B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6449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34C266A-63D1-7726-A85E-6AFF12465E0E}"/>
              </a:ext>
            </a:extLst>
          </p:cNvPr>
          <p:cNvSpPr txBox="1"/>
          <p:nvPr/>
        </p:nvSpPr>
        <p:spPr>
          <a:xfrm>
            <a:off x="334229" y="1855650"/>
            <a:ext cx="1185777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5400" b="1">
                <a:effectLst>
                  <a:glow rad="139700">
                    <a:schemeClr val="bg2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l"/>
            <a:r>
              <a:rPr lang="en-US" sz="4000" baseline="300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14</a:t>
            </a:r>
            <a:r>
              <a:rPr lang="en-US" sz="40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 Do all things without grumbling or disputing, </a:t>
            </a:r>
            <a:r>
              <a:rPr lang="en-US" sz="4000" baseline="300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15</a:t>
            </a:r>
            <a:r>
              <a:rPr lang="en-US" sz="40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 that you may be blameless and innocent, children of God without blemish in the midst of a crooked and twisted generation, among whom you shine as lights in the world, </a:t>
            </a:r>
            <a:r>
              <a:rPr lang="en-US" sz="4000" baseline="300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16</a:t>
            </a:r>
            <a:r>
              <a:rPr lang="en-US" sz="40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 holding fast to the word of life… </a:t>
            </a:r>
          </a:p>
          <a:p>
            <a:pPr algn="l"/>
            <a:r>
              <a:rPr lang="en-US" sz="40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                                                                 Phil. 2:14-16a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6ACA687-742B-AD7E-CA36-2FEEC398F50B}"/>
              </a:ext>
            </a:extLst>
          </p:cNvPr>
          <p:cNvSpPr/>
          <p:nvPr/>
        </p:nvSpPr>
        <p:spPr>
          <a:xfrm>
            <a:off x="6096000" y="1106568"/>
            <a:ext cx="3557666" cy="749082"/>
          </a:xfrm>
          <a:prstGeom prst="roundRect">
            <a:avLst/>
          </a:prstGeom>
          <a:solidFill>
            <a:srgbClr val="113180"/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sz="4000" b="1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Exodus 16:12</a:t>
            </a:r>
            <a:endParaRPr lang="en-US" sz="4000" b="1" dirty="0">
              <a:solidFill>
                <a:srgbClr val="FFFF00"/>
              </a:solidFill>
              <a:effectLst>
                <a:glow rad="139700">
                  <a:schemeClr val="tx1"/>
                </a:glo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473A7C4B-BEAA-D2B2-CA32-3DB3184F074B}"/>
              </a:ext>
            </a:extLst>
          </p:cNvPr>
          <p:cNvSpPr/>
          <p:nvPr/>
        </p:nvSpPr>
        <p:spPr>
          <a:xfrm>
            <a:off x="334229" y="2953298"/>
            <a:ext cx="4552012" cy="749082"/>
          </a:xfrm>
          <a:prstGeom prst="roundRect">
            <a:avLst/>
          </a:prstGeom>
          <a:solidFill>
            <a:srgbClr val="113180"/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sz="4000" b="1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Deuteronomy 32:5</a:t>
            </a:r>
            <a:endParaRPr lang="en-US" sz="4000" b="1" dirty="0">
              <a:solidFill>
                <a:srgbClr val="FFFF00"/>
              </a:solidFill>
              <a:effectLst>
                <a:glow rad="139700">
                  <a:schemeClr val="tx1"/>
                </a:glo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EE605CF-0F91-2A47-F85C-E6DFF9DD40AF}"/>
              </a:ext>
            </a:extLst>
          </p:cNvPr>
          <p:cNvCxnSpPr>
            <a:cxnSpLocks/>
          </p:cNvCxnSpPr>
          <p:nvPr/>
        </p:nvCxnSpPr>
        <p:spPr>
          <a:xfrm>
            <a:off x="6910466" y="4329467"/>
            <a:ext cx="4482059" cy="0"/>
          </a:xfrm>
          <a:prstGeom prst="line">
            <a:avLst/>
          </a:prstGeom>
          <a:ln w="1016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2DE8E79-3C44-7BDF-63B6-29B61BA90C65}"/>
              </a:ext>
            </a:extLst>
          </p:cNvPr>
          <p:cNvCxnSpPr>
            <a:cxnSpLocks/>
          </p:cNvCxnSpPr>
          <p:nvPr/>
        </p:nvCxnSpPr>
        <p:spPr>
          <a:xfrm>
            <a:off x="334229" y="4916583"/>
            <a:ext cx="8809771" cy="0"/>
          </a:xfrm>
          <a:prstGeom prst="line">
            <a:avLst/>
          </a:prstGeom>
          <a:ln w="1016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2B97010-454B-54A7-0623-99E0E57F8E85}"/>
              </a:ext>
            </a:extLst>
          </p:cNvPr>
          <p:cNvCxnSpPr>
            <a:cxnSpLocks/>
          </p:cNvCxnSpPr>
          <p:nvPr/>
        </p:nvCxnSpPr>
        <p:spPr>
          <a:xfrm>
            <a:off x="5363981" y="2488176"/>
            <a:ext cx="2236032" cy="0"/>
          </a:xfrm>
          <a:prstGeom prst="line">
            <a:avLst/>
          </a:prstGeom>
          <a:ln w="1016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028FB1B-F44E-1567-4702-313CEBD4D11E}"/>
              </a:ext>
            </a:extLst>
          </p:cNvPr>
          <p:cNvCxnSpPr>
            <a:cxnSpLocks/>
          </p:cNvCxnSpPr>
          <p:nvPr/>
        </p:nvCxnSpPr>
        <p:spPr>
          <a:xfrm>
            <a:off x="7495082" y="3747541"/>
            <a:ext cx="4482059" cy="0"/>
          </a:xfrm>
          <a:prstGeom prst="line">
            <a:avLst/>
          </a:prstGeom>
          <a:ln w="1016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E1C8EB5-FB4C-B587-6E9C-6CADB8451FEB}"/>
              </a:ext>
            </a:extLst>
          </p:cNvPr>
          <p:cNvCxnSpPr>
            <a:cxnSpLocks/>
          </p:cNvCxnSpPr>
          <p:nvPr/>
        </p:nvCxnSpPr>
        <p:spPr>
          <a:xfrm>
            <a:off x="334229" y="4346956"/>
            <a:ext cx="2393981" cy="0"/>
          </a:xfrm>
          <a:prstGeom prst="line">
            <a:avLst/>
          </a:prstGeom>
          <a:ln w="1016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73093723-E7E3-9637-AF90-002F7F3DBE26}"/>
              </a:ext>
            </a:extLst>
          </p:cNvPr>
          <p:cNvSpPr/>
          <p:nvPr/>
        </p:nvSpPr>
        <p:spPr>
          <a:xfrm>
            <a:off x="2180518" y="5147361"/>
            <a:ext cx="4552012" cy="749082"/>
          </a:xfrm>
          <a:prstGeom prst="roundRect">
            <a:avLst/>
          </a:prstGeom>
          <a:solidFill>
            <a:srgbClr val="113180"/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sz="4000" b="1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Daniel 12:3</a:t>
            </a:r>
            <a:endParaRPr lang="en-US" sz="4000" b="1" dirty="0">
              <a:solidFill>
                <a:srgbClr val="FFFF00"/>
              </a:solidFill>
              <a:effectLst>
                <a:glow rad="139700">
                  <a:schemeClr val="tx1"/>
                </a:glo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AAD89DD-7697-521E-1E6B-18B5A6EAC164}"/>
              </a:ext>
            </a:extLst>
          </p:cNvPr>
          <p:cNvSpPr txBox="1"/>
          <p:nvPr/>
        </p:nvSpPr>
        <p:spPr>
          <a:xfrm>
            <a:off x="0" y="13198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5400" b="1">
                <a:effectLst>
                  <a:glow rad="139700">
                    <a:schemeClr val="bg2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sz="48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Old Testament References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250168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25" grpId="0" animBg="1"/>
    </p:bldLst>
  </p:timing>
  <p:extLst>
    <p:ext uri="{E180D4A7-C9FB-4DFB-919C-405C955672EB}">
      <p14:showEvtLst xmlns:p14="http://schemas.microsoft.com/office/powerpoint/2010/main">
        <p14:playEvt time="19" objId="3"/>
      </p14:showEvtLst>
    </p:ext>
  </p:extLs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3329562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50005">
        <p:fade/>
      </p:transition>
    </mc:Choice>
    <mc:Fallback xmlns="">
      <p:transition spd="slow" advTm="50005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12192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3733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NT Preaching link at BibleStudyDownloads.org</a:t>
            </a:r>
            <a:endParaRPr lang="en-US" sz="1400" b="1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0"/>
            <a:ext cx="1219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Get this </a:t>
            </a:r>
            <a:r>
              <a:rPr kumimoji="0" lang="en-US" sz="4267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presentation for </a:t>
            </a:r>
            <a:r>
              <a:rPr kumimoji="0" lang="en-US" sz="4267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free!</a:t>
            </a:r>
            <a:endParaRPr kumimoji="0" lang="en-US" sz="1467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1"/>
          <a:stretch/>
        </p:blipFill>
        <p:spPr>
          <a:xfrm>
            <a:off x="-58897" y="636982"/>
            <a:ext cx="12309796" cy="5650045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31" y="2222340"/>
            <a:ext cx="8204283" cy="3483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8715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Edges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sky, outdoor, ground, grass&#10;&#10;Description automatically generated">
            <a:extLst>
              <a:ext uri="{FF2B5EF4-FFF2-40B4-BE49-F238E27FC236}">
                <a16:creationId xmlns:a16="http://schemas.microsoft.com/office/drawing/2014/main" id="{680CA1E4-A24E-007C-5D27-F9C56A08C228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6449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34C266A-63D1-7726-A85E-6AFF12465E0E}"/>
              </a:ext>
            </a:extLst>
          </p:cNvPr>
          <p:cNvSpPr txBox="1"/>
          <p:nvPr/>
        </p:nvSpPr>
        <p:spPr>
          <a:xfrm>
            <a:off x="367809" y="1448307"/>
            <a:ext cx="1185777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5400" b="1">
                <a:effectLst>
                  <a:glow rad="139700">
                    <a:schemeClr val="bg2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l"/>
            <a:r>
              <a:rPr lang="en-US" sz="4000" baseline="300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12</a:t>
            </a:r>
            <a:r>
              <a:rPr lang="en-US" sz="40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 Therefore, my beloved, as you have always obeyed, so now, not only as in my presence but much more in my absence, work out your own salvation with fear and trembling, </a:t>
            </a:r>
            <a:r>
              <a:rPr lang="en-US" sz="4000" baseline="300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13</a:t>
            </a:r>
            <a:r>
              <a:rPr lang="en-US" sz="40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 for it is God who works in you, both to will and to work for his good pleasure.</a:t>
            </a:r>
          </a:p>
          <a:p>
            <a:pPr algn="l"/>
            <a:r>
              <a:rPr lang="en-US" sz="40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                                                                 Philippians 2:12-13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60632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extLst>
    <p:ext uri="{E180D4A7-C9FB-4DFB-919C-405C955672EB}">
      <p14:showEvtLst xmlns:p14="http://schemas.microsoft.com/office/powerpoint/2010/main">
        <p14:playEvt time="19" objId="3"/>
      </p14:showEvt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Edges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sky, outdoor, ground, grass&#10;&#10;Description automatically generated">
            <a:extLst>
              <a:ext uri="{FF2B5EF4-FFF2-40B4-BE49-F238E27FC236}">
                <a16:creationId xmlns:a16="http://schemas.microsoft.com/office/drawing/2014/main" id="{99650BCD-043E-B8ED-8E1B-DE907A09642B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6449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34C266A-63D1-7726-A85E-6AFF12465E0E}"/>
              </a:ext>
            </a:extLst>
          </p:cNvPr>
          <p:cNvSpPr txBox="1"/>
          <p:nvPr/>
        </p:nvSpPr>
        <p:spPr>
          <a:xfrm>
            <a:off x="167114" y="296673"/>
            <a:ext cx="11857771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5400" b="1">
                <a:effectLst>
                  <a:glow rad="139700">
                    <a:schemeClr val="bg2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l"/>
            <a:r>
              <a:rPr lang="en-US" sz="4000" baseline="300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14</a:t>
            </a:r>
            <a:r>
              <a:rPr lang="en-US" sz="40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 Do all things without grumbling or disputing, </a:t>
            </a:r>
            <a:r>
              <a:rPr lang="en-US" sz="4000" baseline="300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15</a:t>
            </a:r>
            <a:r>
              <a:rPr lang="en-US" sz="40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 that you may be blameless and innocent, children of God without blemish in the midst of a crooked and twisted generation, among whom you shine as lights in the world, </a:t>
            </a:r>
            <a:r>
              <a:rPr lang="en-US" sz="4000" baseline="300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16</a:t>
            </a:r>
            <a:r>
              <a:rPr lang="en-US" sz="40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 holding fast to the word of life, so that in the day of Christ I may be proud that I did not run in vain or labor in vain. </a:t>
            </a:r>
            <a:r>
              <a:rPr lang="en-US" sz="4000" baseline="300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17</a:t>
            </a:r>
            <a:r>
              <a:rPr lang="en-US" sz="40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 Even if I am to be poured out as a drink offering upon the sacrificial offering of your faith, I am glad and rejoice with you all. </a:t>
            </a:r>
            <a:r>
              <a:rPr lang="en-US" sz="4000" baseline="300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18</a:t>
            </a:r>
            <a:r>
              <a:rPr lang="en-US" sz="40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 Likewise you also should be glad and rejoice with me.          Phil. 2:14-18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92466043"/>
      </p:ext>
    </p:extLst>
  </p:cSld>
  <p:clrMapOvr>
    <a:masterClrMapping/>
  </p:clrMapOvr>
  <p:extLst>
    <p:ext uri="{E180D4A7-C9FB-4DFB-919C-405C955672EB}">
      <p14:showEvtLst xmlns:p14="http://schemas.microsoft.com/office/powerpoint/2010/main">
        <p14:playEvt time="19" objId="3"/>
      </p14:showEvtLst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Edges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sky, outdoor, ground, grass&#10;&#10;Description automatically generated">
            <a:extLst>
              <a:ext uri="{FF2B5EF4-FFF2-40B4-BE49-F238E27FC236}">
                <a16:creationId xmlns:a16="http://schemas.microsoft.com/office/drawing/2014/main" id="{EBB19F35-10EE-D5BB-4E66-4F0F5EC26F6A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6449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0E8DCBF-929D-0AF8-C2E1-79E4EC2788B3}"/>
              </a:ext>
            </a:extLst>
          </p:cNvPr>
          <p:cNvSpPr txBox="1"/>
          <p:nvPr/>
        </p:nvSpPr>
        <p:spPr>
          <a:xfrm>
            <a:off x="0" y="13198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5400" b="1">
                <a:effectLst>
                  <a:glow rad="139700">
                    <a:schemeClr val="bg2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sz="48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Why does Obedience Matter?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1CFD037-0629-EA15-C3A1-D4C694F0D510}"/>
              </a:ext>
            </a:extLst>
          </p:cNvPr>
          <p:cNvSpPr txBox="1"/>
          <p:nvPr/>
        </p:nvSpPr>
        <p:spPr>
          <a:xfrm>
            <a:off x="495300" y="1992716"/>
            <a:ext cx="11451861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5400" b="1">
                <a:effectLst>
                  <a:glow rad="139700">
                    <a:schemeClr val="bg2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914400" indent="-914400" algn="l">
              <a:spcAft>
                <a:spcPts val="2400"/>
              </a:spcAft>
              <a:buFont typeface="+mj-lt"/>
              <a:buAutoNum type="arabicPeriod"/>
            </a:pPr>
            <a:r>
              <a:rPr lang="en-US" sz="44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It’s what We are Called To (12-13)</a:t>
            </a:r>
          </a:p>
          <a:p>
            <a:pPr marL="914400" indent="-914400" algn="l">
              <a:spcAft>
                <a:spcPts val="2400"/>
              </a:spcAft>
              <a:buFont typeface="+mj-lt"/>
              <a:buAutoNum type="arabicPeriod"/>
            </a:pPr>
            <a:r>
              <a:rPr lang="en-US" sz="44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It’s the Main Key to Evangelism (14-16)</a:t>
            </a:r>
          </a:p>
          <a:p>
            <a:pPr marL="914400" indent="-914400" algn="l">
              <a:spcAft>
                <a:spcPts val="2400"/>
              </a:spcAft>
              <a:buFont typeface="+mj-lt"/>
              <a:buAutoNum type="arabicPeriod"/>
            </a:pPr>
            <a:r>
              <a:rPr lang="en-US" sz="44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It has Eternal Impact (17-18)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83606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E180D4A7-C9FB-4DFB-919C-405C955672EB}">
      <p14:showEvtLst xmlns:p14="http://schemas.microsoft.com/office/powerpoint/2010/main">
        <p14:playEvt time="19" objId="3"/>
      </p14:showEvtLst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Edges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sky, outdoor, ground, grass&#10;&#10;Description automatically generated">
            <a:extLst>
              <a:ext uri="{FF2B5EF4-FFF2-40B4-BE49-F238E27FC236}">
                <a16:creationId xmlns:a16="http://schemas.microsoft.com/office/drawing/2014/main" id="{EBB19F35-10EE-D5BB-4E66-4F0F5EC26F6A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6449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0E8DCBF-929D-0AF8-C2E1-79E4EC2788B3}"/>
              </a:ext>
            </a:extLst>
          </p:cNvPr>
          <p:cNvSpPr txBox="1"/>
          <p:nvPr/>
        </p:nvSpPr>
        <p:spPr>
          <a:xfrm>
            <a:off x="0" y="13198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5400" b="1">
                <a:effectLst>
                  <a:glow rad="139700">
                    <a:schemeClr val="bg2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sz="48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Obedience is What We are Called To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11AAA57-066A-0309-2984-91142F5DF163}"/>
              </a:ext>
            </a:extLst>
          </p:cNvPr>
          <p:cNvSpPr txBox="1"/>
          <p:nvPr/>
        </p:nvSpPr>
        <p:spPr>
          <a:xfrm>
            <a:off x="367809" y="1448307"/>
            <a:ext cx="1185777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5400" b="1">
                <a:effectLst>
                  <a:glow rad="139700">
                    <a:schemeClr val="bg2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l"/>
            <a:r>
              <a:rPr lang="en-US" sz="4000" baseline="300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12</a:t>
            </a:r>
            <a:r>
              <a:rPr lang="en-US" sz="40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 </a:t>
            </a:r>
            <a:r>
              <a:rPr lang="en-US" sz="4000" dirty="0">
                <a:solidFill>
                  <a:srgbClr val="FFFF00"/>
                </a:solidFill>
                <a:effectLst>
                  <a:glow rad="139700">
                    <a:schemeClr val="tx1"/>
                  </a:glow>
                </a:effectLst>
              </a:rPr>
              <a:t>Therefore</a:t>
            </a:r>
            <a:r>
              <a:rPr lang="en-US" sz="40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, my beloved, as you have always obeyed, so now, not only as in my presence but much more in my absence, work out your own salvation with fear and trembling, </a:t>
            </a:r>
            <a:r>
              <a:rPr lang="en-US" sz="4000" baseline="300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13</a:t>
            </a:r>
            <a:r>
              <a:rPr lang="en-US" sz="40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 for it is God who works in you, both to will and to work for his good pleasure.</a:t>
            </a:r>
          </a:p>
          <a:p>
            <a:pPr algn="l"/>
            <a:r>
              <a:rPr lang="en-US" sz="40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                                                                 Philippians 2:12-13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64D48B0-2172-78FA-FFFF-22A3543251CD}"/>
              </a:ext>
            </a:extLst>
          </p:cNvPr>
          <p:cNvSpPr/>
          <p:nvPr/>
        </p:nvSpPr>
        <p:spPr>
          <a:xfrm>
            <a:off x="367809" y="4864488"/>
            <a:ext cx="7337135" cy="1644636"/>
          </a:xfrm>
          <a:prstGeom prst="roundRect">
            <a:avLst/>
          </a:prstGeom>
          <a:solidFill>
            <a:srgbClr val="113180"/>
          </a:solidFill>
          <a:ln w="635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sz="4000" b="1" dirty="0" err="1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vss</a:t>
            </a:r>
            <a:r>
              <a:rPr lang="en-US" sz="4000" b="1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6-11 – In view of the example</a:t>
            </a:r>
          </a:p>
          <a:p>
            <a:pPr>
              <a:spcAft>
                <a:spcPts val="600"/>
              </a:spcAft>
            </a:pPr>
            <a:r>
              <a:rPr lang="en-US" sz="4000" b="1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                 Christ has set for us</a:t>
            </a:r>
            <a:endParaRPr lang="en-US" sz="4000" b="1" dirty="0">
              <a:solidFill>
                <a:srgbClr val="FFFF00"/>
              </a:solidFill>
              <a:effectLst>
                <a:glow rad="139700">
                  <a:schemeClr val="tx1"/>
                </a:glo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81574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  <p:extLst>
    <p:ext uri="{E180D4A7-C9FB-4DFB-919C-405C955672EB}">
      <p14:showEvtLst xmlns:p14="http://schemas.microsoft.com/office/powerpoint/2010/main">
        <p14:playEvt time="19" objId="3"/>
      </p14:showEvtLst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Edges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sky, outdoor, ground, grass&#10;&#10;Description automatically generated">
            <a:extLst>
              <a:ext uri="{FF2B5EF4-FFF2-40B4-BE49-F238E27FC236}">
                <a16:creationId xmlns:a16="http://schemas.microsoft.com/office/drawing/2014/main" id="{EBB19F35-10EE-D5BB-4E66-4F0F5EC26F6A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6449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0E8DCBF-929D-0AF8-C2E1-79E4EC2788B3}"/>
              </a:ext>
            </a:extLst>
          </p:cNvPr>
          <p:cNvSpPr txBox="1"/>
          <p:nvPr/>
        </p:nvSpPr>
        <p:spPr>
          <a:xfrm>
            <a:off x="0" y="13198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5400" b="1">
                <a:effectLst>
                  <a:glow rad="139700">
                    <a:schemeClr val="bg2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sz="48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Obedience is What We are Called To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11AAA57-066A-0309-2984-91142F5DF163}"/>
              </a:ext>
            </a:extLst>
          </p:cNvPr>
          <p:cNvSpPr txBox="1"/>
          <p:nvPr/>
        </p:nvSpPr>
        <p:spPr>
          <a:xfrm>
            <a:off x="367809" y="1448307"/>
            <a:ext cx="1185777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5400" b="1">
                <a:effectLst>
                  <a:glow rad="139700">
                    <a:schemeClr val="bg2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l"/>
            <a:r>
              <a:rPr lang="en-US" sz="4000" baseline="300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12</a:t>
            </a:r>
            <a:r>
              <a:rPr lang="en-US" sz="40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 Therefore, my beloved, as you have always </a:t>
            </a:r>
            <a:r>
              <a:rPr lang="en-US" sz="4000" dirty="0">
                <a:solidFill>
                  <a:srgbClr val="FFFF00"/>
                </a:solidFill>
                <a:effectLst>
                  <a:glow rad="139700">
                    <a:schemeClr val="tx1"/>
                  </a:glow>
                </a:effectLst>
              </a:rPr>
              <a:t>obeyed</a:t>
            </a:r>
            <a:r>
              <a:rPr lang="en-US" sz="40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, so now, not only as in my presence but much more in my absence, work out your own salvation with fear and trembling, </a:t>
            </a:r>
            <a:r>
              <a:rPr lang="en-US" sz="4000" baseline="300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13</a:t>
            </a:r>
            <a:r>
              <a:rPr lang="en-US" sz="40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 for it is God who works in you, both to will and to work for his good pleasure.</a:t>
            </a:r>
          </a:p>
          <a:p>
            <a:pPr algn="l"/>
            <a:r>
              <a:rPr lang="en-US" sz="40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                                                                 Philippians 2:12-13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55046151"/>
      </p:ext>
    </p:extLst>
  </p:cSld>
  <p:clrMapOvr>
    <a:masterClrMapping/>
  </p:clrMapOvr>
  <p:extLst>
    <p:ext uri="{E180D4A7-C9FB-4DFB-919C-405C955672EB}">
      <p14:showEvtLst xmlns:p14="http://schemas.microsoft.com/office/powerpoint/2010/main">
        <p14:playEvt time="19" objId="3"/>
      </p14:showEvtLst>
    </p:ext>
  </p:extLs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32&quot;&gt;&lt;property id=&quot;20148&quot; value=&quot;5&quot;/&gt;&lt;property id=&quot;20300&quot; value=&quot;Slide 2&quot;/&gt;&lt;property id=&quot;20307&quot; value=&quot;257&quot;/&gt;&lt;/object&gt;&lt;object type=&quot;3&quot; unique_id=&quot;10112&quot;&gt;&lt;property id=&quot;20148&quot; value=&quot;5&quot;/&gt;&lt;property id=&quot;20300&quot; value=&quot;Slide 3&quot;/&gt;&lt;property id=&quot;20307&quot; value=&quot;259&quot;/&gt;&lt;/object&gt;&lt;object type=&quot;3&quot; unique_id=&quot;10164&quot;&gt;&lt;property id=&quot;20148&quot; value=&quot;5&quot;/&gt;&lt;property id=&quot;20300&quot; value=&quot;Slide 4&quot;/&gt;&lt;property id=&quot;20307&quot; value=&quot;260&quot;/&gt;&lt;/object&gt;&lt;object type=&quot;3&quot; unique_id=&quot;10195&quot;&gt;&lt;property id=&quot;20148&quot; value=&quot;5&quot;/&gt;&lt;property id=&quot;20300&quot; value=&quot;Slide 5&quot;/&gt;&lt;property id=&quot;20307&quot; value=&quot;261&quot;/&gt;&lt;/object&gt;&lt;object type=&quot;3&quot; unique_id=&quot;18570&quot;&gt;&lt;property id=&quot;20148&quot; value=&quot;5&quot;/&gt;&lt;property id=&quot;20300&quot; value=&quot;Slide 6&quot;/&gt;&lt;property id=&quot;20307&quot; value=&quot;262&quot;/&gt;&lt;/object&gt;&lt;object type=&quot;3&quot; unique_id=&quot;18611&quot;&gt;&lt;property id=&quot;20148&quot; value=&quot;5&quot;/&gt;&lt;property id=&quot;20300&quot; value=&quot;Slide 7&quot;/&gt;&lt;property id=&quot;20307&quot; value=&quot;263&quot;/&gt;&lt;/object&gt;&lt;object type=&quot;3&quot; unique_id=&quot;19112&quot;&gt;&lt;property id=&quot;20148&quot; value=&quot;5&quot;/&gt;&lt;property id=&quot;20300&quot; value=&quot;Slide 16&quot;/&gt;&lt;property id=&quot;20307&quot; value=&quot;270&quot;/&gt;&lt;/object&gt;&lt;object type=&quot;3&quot; unique_id=&quot;19281&quot;&gt;&lt;property id=&quot;20148&quot; value=&quot;5&quot;/&gt;&lt;property id=&quot;20300&quot; value=&quot;Slide 1&quot;/&gt;&lt;property id=&quot;20307&quot; value=&quot;272&quot;/&gt;&lt;/object&gt;&lt;object type=&quot;3&quot; unique_id=&quot;19534&quot;&gt;&lt;property id=&quot;20148&quot; value=&quot;5&quot;/&gt;&lt;property id=&quot;20300&quot; value=&quot;Slide 9&quot;/&gt;&lt;property id=&quot;20307&quot; value=&quot;273&quot;/&gt;&lt;/object&gt;&lt;object type=&quot;3&quot; unique_id=&quot;19535&quot;&gt;&lt;property id=&quot;20148&quot; value=&quot;5&quot;/&gt;&lt;property id=&quot;20300&quot; value=&quot;Slide 10&quot;/&gt;&lt;property id=&quot;20307&quot; value=&quot;274&quot;/&gt;&lt;/object&gt;&lt;object type=&quot;3&quot; unique_id=&quot;19784&quot;&gt;&lt;property id=&quot;20148&quot; value=&quot;5&quot;/&gt;&lt;property id=&quot;20300&quot; value=&quot;Slide 11&quot;/&gt;&lt;property id=&quot;20307&quot; value=&quot;275&quot;/&gt;&lt;/object&gt;&lt;object type=&quot;3&quot; unique_id=&quot;19842&quot;&gt;&lt;property id=&quot;20148&quot; value=&quot;5&quot;/&gt;&lt;property id=&quot;20300&quot; value=&quot;Slide 12&quot;/&gt;&lt;property id=&quot;20307&quot; value=&quot;276&quot;/&gt;&lt;/object&gt;&lt;object type=&quot;3&quot; unique_id=&quot;19903&quot;&gt;&lt;property id=&quot;20148&quot; value=&quot;5&quot;/&gt;&lt;property id=&quot;20300&quot; value=&quot;Slide 13&quot;/&gt;&lt;property id=&quot;20307&quot; value=&quot;277&quot;/&gt;&lt;/object&gt;&lt;object type=&quot;3&quot; unique_id=&quot;19963&quot;&gt;&lt;property id=&quot;20148&quot; value=&quot;5&quot;/&gt;&lt;property id=&quot;20300&quot; value=&quot;Slide 15&quot;/&gt;&lt;property id=&quot;20307&quot; value=&quot;278&quot;/&gt;&lt;/object&gt;&lt;object type=&quot;3&quot; unique_id=&quot;20308&quot;&gt;&lt;property id=&quot;20148&quot; value=&quot;5&quot;/&gt;&lt;property id=&quot;20300&quot; value=&quot;Slide 14&quot;/&gt;&lt;property id=&quot;20307&quot; value=&quot;279&quot;/&gt;&lt;/object&gt;&lt;object type=&quot;3&quot; unique_id=&quot;22002&quot;&gt;&lt;property id=&quot;20148&quot; value=&quot;5&quot;/&gt;&lt;property id=&quot;20300&quot; value=&quot;Slide 8&quot;/&gt;&lt;property id=&quot;20307&quot; value=&quot;299&quot;/&gt;&lt;/object&gt;&lt;/object&gt;&lt;/object&gt;&lt;/database&gt;"/>
  <p:tag name="SECTOMILLISECCONVERTED" val="1"/>
  <p:tag name="ISPRING_PROJECT_VERSION" val="9.3"/>
  <p:tag name="ISPRING_PROJECT_FOLDER_UPDATED" val="1"/>
  <p:tag name="ISPRING_FIRST_PUBLISH" val="1"/>
  <p:tag name="ISPRING_LMS_API_VERSION" val="SCORM 2004 (4th edition)"/>
  <p:tag name="ISPRING_ULTRA_SCORM_COURSE_ID" val="D6EC45B8-1E44-46E1-9754-98E648B6D3F3"/>
  <p:tag name="ISPRING_CMI5_LAUNCH_METHOD" val="any window"/>
  <p:tag name="ISPRINGCLOUDFOLDERID" val="1"/>
  <p:tag name="ISPRINGONLINEFOLDERID" val="1"/>
  <p:tag name="ISPRING_SCORM_RATE_SLIDES" val="0"/>
  <p:tag name="ISPRING_SCORM_PASSING_SCORE" val="0.000000"/>
  <p:tag name="ISPRING_PUBLISH_SETTINGS" val="{&quot;commonSettings&quot;:{&quot;webSettings&quot;:{&quot;useMobileViewer&quot;:&quot;T_FALSE&quot;,&quot;format&quot;:&quot;OF_VIDEO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}}"/>
  <p:tag name="ISPRING_UUID" val="{3DF0B31B-4FE5-4840-9F54-9662CD816234}"/>
  <p:tag name="ISPRING_OUTPUT_FOLDER" val="[[&quot;\uFFFD\/\bP{52F60523-431F-4090-BD6D-7A152C603D33}&quot;,&quot;C:\\Users\\dlbri\\OneDrive\\Documents\\DanHome\\AIC Pastoring\\Messages\\Philippians\\Chapter 1\\AV&quot;]]"/>
  <p:tag name="ISPRING_ULTRA_SCORM_COURCE_TITLE" val="Philippians 1_27-30 Gospel Loyalty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QUIZZES" val="0"/>
  <p:tag name="ISPRING_PRESENTATION_TITLE" val="Philippians 1_27-30 Gospel Loyalty"/>
  <p:tag name="ISPRING_SCREEN_RECS_UPDATED" val="C:\Users\dlbri\OneDrive\Documents\DanHome\AIC Pastoring\Messages\Philippians\Chapter 2\Philippians 2_5-11 - The Attitude of Christ\"/>
  <p:tag name="ISPRING_RESOURCE_FOLDER" val="C:\Users\dlbri\OneDrive\Documents\DanHome\AIC Pastoring\Messages\Philippians\Chapter 2\Philippians 2_5-11 - The Attitude of Christ\"/>
  <p:tag name="ISPRING_PRESENTATION_PATH" val="C:\Users\dlbri\OneDrive\Documents\DanHome\AIC Pastoring\Messages\Philippians\Chapter 2\Philippians 2_5-11 - The Attitude of Christ.pptx"/>
  <p:tag name="FLASHSPRING_ZOOM_TAG" val="70"/>
  <p:tag name="ISPRING_PRESENTATION_INFO_2" val="&lt;?xml version=&quot;1.0&quot; encoding=&quot;UTF-8&quot; standalone=&quot;no&quot; ?&gt;&#10;&lt;presentation2&gt;&#10;&#10;  &lt;slides&gt;&#10;    &lt;slide id=&quot;{E70834DA-60C6-4C4E-802C-998E1592EB8D}&quot; pptId=&quot;644&quot;/&gt;&#10;    &lt;slide id=&quot;{AA123B60-2DEF-4197-A117-C24E11ADA058}&quot; pptId=&quot;807&quot;/&gt;&#10;    &lt;slide id=&quot;{24DD6B16-842F-4D6D-A3CE-1B25B7A1679D}&quot; pptId=&quot;846&quot;/&gt;&#10;    &lt;slide id=&quot;{1798E34B-CB10-4BA3-A385-B43E5CB9C3B0}&quot; pptId=&quot;728&quot;/&gt;&#10;    &lt;slide id=&quot;{0B09620D-5761-4806-BF77-3DC1E43955E8}&quot; pptId=&quot;812&quot;/&gt;&#10;    &lt;slide id=&quot;{ECCAA7BE-8464-4148-B8B7-3D47EBE8A436}&quot; pptId=&quot;814&quot;/&gt;&#10;    &lt;slide id=&quot;{7A467A02-9BEB-4E26-9686-182023C08FBF}&quot; pptId=&quot;810&quot;/&gt;&#10;    &lt;slide id=&quot;{9A80BC68-3828-493A-B696-047CD6C72207}&quot; pptId=&quot;811&quot;/&gt;&#10;    &lt;slide id=&quot;{688978B1-24E0-4E97-BB59-2FFA4385DE35}&quot; pptId=&quot;688&quot;/&gt;&#10;    &lt;slide id=&quot;{67DB6A25-DEA4-4AAE-A202-11A69B7A14C5}&quot; pptId=&quot;815&quot;/&gt;&#10;    &lt;slide id=&quot;{DD49DC2B-436A-402B-98AB-3D342D0961BC}&quot; pptId=&quot;775&quot;/&gt;&#10;    &lt;slide id=&quot;{CE0425C7-CDC1-4AA0-B45D-3E9510DE1D54}&quot; pptId=&quot;780&quot;/&gt;&#10;    &lt;slide id=&quot;{7A9CAF9F-3EE7-4CE5-A8EF-EE7892AD14DB}&quot; pptId=&quot;816&quot;/&gt;&#10;    &lt;slide id=&quot;{9099B0C9-CF47-4331-854B-DB7C03710980}&quot; pptId=&quot;838&quot;/&gt;&#10;    &lt;slide id=&quot;{3F27123E-0D69-4E18-B976-87F6C9D493D6}&quot; pptId=&quot;818&quot;/&gt;&#10;    &lt;slide id=&quot;{F5ED93F3-3EC8-4474-9B14-20C2D1E1DECB}&quot; pptId=&quot;820&quot;/&gt;&#10;    &lt;slide id=&quot;{AF464100-7614-4728-9BDC-CC8E7C5B659F}&quot; pptId=&quot;839&quot;/&gt;&#10;    &lt;slide id=&quot;{9EB19D2A-FA7F-44D6-9AEA-053A80DFFB9C}&quot; pptId=&quot;819&quot;/&gt;&#10;    &lt;slide id=&quot;{6B819BE3-C524-4D55-A94D-0B12DCC2DEE1}&quot; pptId=&quot;821&quot;/&gt;&#10;    &lt;slide id=&quot;{1B62A7C7-BB66-4090-AA8B-403271C1917F}&quot; pptId=&quot;822&quot;/&gt;&#10;    &lt;slide id=&quot;{92E6BFA1-9395-482E-8131-0376172C0062}&quot; pptId=&quot;824&quot;/&gt;&#10;    &lt;slide id=&quot;{F55E0796-4407-4276-A78E-5A9FA6A9C40D}&quot; pptId=&quot;826&quot;/&gt;&#10;    &lt;slide id=&quot;{85064621-DB4C-4CF1-A711-A7B944543B7F}&quot; pptId=&quot;825&quot;/&gt;&#10;    &lt;slide id=&quot;{263DAC48-2885-4378-BE45-3F6826AB156D}&quot; pptId=&quot;827&quot;/&gt;&#10;    &lt;slide id=&quot;{2A35EEE4-B202-4AD8-842E-ADED527CC3FA}&quot; pptId=&quot;828&quot;/&gt;&#10;    &lt;slide id=&quot;{77CD5409-A83E-45AF-BF16-774275248763}&quot; pptId=&quot;718&quot;/&gt;&#10;    &lt;slide id=&quot;{68ACB7E0-3E85-4268-99CB-DDCCF089CBF7}&quot; pptId=&quot;823&quot;/&gt;&#10;    &lt;slide id=&quot;{B5B6FC83-9366-4E80-BFF9-DEC1461B95AF}&quot; pptId=&quot;840&quot;/&gt;&#10;    &lt;slide id=&quot;{11CFF02A-ADF3-4DEC-BFD3-CC2888C433E5}&quot; pptId=&quot;829&quot;/&gt;&#10;    &lt;slide id=&quot;{11BC5C61-6556-4F6F-9286-CBA391E0E2B8}&quot; pptId=&quot;830&quot;/&gt;&#10;    &lt;slide id=&quot;{D1EDC2E1-DA55-44A7-A641-0772B9DB7B24}&quot; pptId=&quot;841&quot;/&gt;&#10;    &lt;slide id=&quot;{46DAB7F4-0905-404A-A8B9-20F9CF8D1B3E}&quot; pptId=&quot;831&quot;/&gt;&#10;    &lt;slide id=&quot;{BB7CE026-209E-4B35-A486-394E385682CC}&quot; pptId=&quot;832&quot;/&gt;&#10;    &lt;slide id=&quot;{4FE07F56-5FEA-4B5C-B078-3BBF87499525}&quot; pptId=&quot;833&quot;/&gt;&#10;    &lt;slide id=&quot;{9C819298-4C8F-4095-84FC-DBDDDA5F4DBF}&quot; pptId=&quot;842&quot;/&gt;&#10;    &lt;slide id=&quot;{16D4C08A-D0D1-4BCB-9FF7-4701D03AA53C}&quot; pptId=&quot;848&quot;/&gt;&#10;    &lt;slide id=&quot;{24D9146E-E04B-4F57-AA3F-27F895349CC1}&quot; pptId=&quot;836&quot;/&gt;&#10;    &lt;slide id=&quot;{A43C19F0-DEBE-4EC1-A2FB-923696257C58}&quot; pptId=&quot;837&quot;/&gt;&#10;    &lt;slide id=&quot;{7509861C-1098-4DD4-9832-4BE0AF310ED1}&quot; pptId=&quot;843&quot;/&gt;&#10;    &lt;slide id=&quot;{FD33FCB9-C3B1-4EFF-892C-534BC8918BFE}&quot; pptId=&quot;844&quot;/&gt;&#10;    &lt;slide id=&quot;{9DBA6F0B-13E0-4240-B42B-3FFACB5F3C87}&quot; pptId=&quot;845&quot;/&gt;&#10;    &lt;slide id=&quot;{BA39C657-74B6-4DBC-8F33-B1EC02A80BB0}&quot; pptId=&quot;849&quot;/&gt;&#10;    &lt;slide id=&quot;{4E519CFF-2B6D-481D-83F1-302E5CF81FED}&quot; pptId=&quot;847&quot;/&gt;&#10;    &lt;slide id=&quot;{2BE2C8A4-7DF4-4DFA-9678-11E737F635A8}&quot; pptId=&quot;300&quot;/&gt;&#10;  &lt;/slides&gt;&#10;&#10;  &lt;narration&gt;&#10;    &lt;audioTracks&gt;&#10;      &lt;audioTrack muted=&quot;false&quot; name=&quot;Philippians 2_5-11 Edited Sound Board Recording&quot; resource=&quot;8b90db32&quot; slideId=&quot;{E70834DA-60C6-4C4E-802C-998E1592EB8D}&quot; startTime=&quot;0&quot; stepIndex=&quot;0&quot; volume=&quot;1&quot;&gt;&#10;        &lt;audio channels=&quot;2&quot; format=&quot;fltp&quot; sampleRate=&quot;48000&quot;/&gt;&#10;      &lt;/audioTrack&gt;&#10;    &lt;/audioTracks&gt;&#10;    &lt;videoTracks/&gt;&#10;  &lt;/narration&gt;&#10;&#10;&lt;/presentation2&gt;&#10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UID" val="{70862834-3B71-434E-A081-BE5D36B643B7}:644"/>
  <p:tag name="GENSWF_ADVANCE_TIME" val="100.366"/>
  <p:tag name="TIMING" val="|6.313|14.653|11.918|10.264|11.214|9.863"/>
  <p:tag name="ISPRING_SLIDE_ID_2" val="{CE0425C7-CDC1-4AA0-B45D-3E9510DE1D54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UID" val="{70862834-3B71-434E-A081-BE5D36B643B7}:644"/>
  <p:tag name="GENSWF_ADVANCE_TIME" val="100.366"/>
  <p:tag name="TIMING" val="|6.313|14.653|11.918|10.264|11.214|9.863"/>
  <p:tag name="ISPRING_SLIDE_ID_2" val="{CE0425C7-CDC1-4AA0-B45D-3E9510DE1D54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UID" val="{70862834-3B71-434E-A081-BE5D36B643B7}:644"/>
  <p:tag name="GENSWF_ADVANCE_TIME" val="100.366"/>
  <p:tag name="TIMING" val="|6.313|14.653|11.918|10.264|11.214|9.863"/>
  <p:tag name="ISPRING_SLIDE_ID_2" val="{CE0425C7-CDC1-4AA0-B45D-3E9510DE1D54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UID" val="{70862834-3B71-434E-A081-BE5D36B643B7}:644"/>
  <p:tag name="GENSWF_ADVANCE_TIME" val="100.366"/>
  <p:tag name="TIMING" val="|6.313|14.653|11.918|10.264|11.214|9.863"/>
  <p:tag name="ISPRING_SLIDE_ID_2" val="{CE0425C7-CDC1-4AA0-B45D-3E9510DE1D54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UID" val="{70862834-3B71-434E-A081-BE5D36B643B7}:644"/>
  <p:tag name="GENSWF_ADVANCE_TIME" val="100.366"/>
  <p:tag name="TIMING" val="|6.313|14.653|11.918|10.264|11.214|9.863"/>
  <p:tag name="ISPRING_SLIDE_ID_2" val="{CE0425C7-CDC1-4AA0-B45D-3E9510DE1D54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UID" val="{70862834-3B71-434E-A081-BE5D36B643B7}:644"/>
  <p:tag name="GENSWF_ADVANCE_TIME" val="100.366"/>
  <p:tag name="TIMING" val="|6.313|14.653|11.918|10.264|11.214|9.863"/>
  <p:tag name="ISPRING_SLIDE_ID_2" val="{CE0425C7-CDC1-4AA0-B45D-3E9510DE1D54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UID" val="{70862834-3B71-434E-A081-BE5D36B643B7}:644"/>
  <p:tag name="GENSWF_ADVANCE_TIME" val="100.366"/>
  <p:tag name="TIMING" val="|6.313|14.653|11.918|10.264|11.214|9.863"/>
  <p:tag name="ISPRING_SLIDE_ID_2" val="{CE0425C7-CDC1-4AA0-B45D-3E9510DE1D54}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UID" val="{70862834-3B71-434E-A081-BE5D36B643B7}:644"/>
  <p:tag name="GENSWF_ADVANCE_TIME" val="100.366"/>
  <p:tag name="TIMING" val="|6.313|14.653|11.918|10.264|11.214|9.863"/>
  <p:tag name="ISPRING_SLIDE_ID_2" val="{CE0425C7-CDC1-4AA0-B45D-3E9510DE1D54}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.000"/>
  <p:tag name="TIMING" val="|0.001"/>
  <p:tag name="ISPRING_CUSTOM_TIMING_USED" val="1"/>
  <p:tag name="ISPRING_SLIDE_ID_2" val="{77CD5409-A83E-45AF-BF16-774275248763}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UID" val="{70862834-3B71-434E-A081-BE5D36B643B7}:644"/>
  <p:tag name="GENSWF_ADVANCE_TIME" val="100.366"/>
  <p:tag name="TIMING" val="|6.313|14.653|11.918|10.264|11.214|9.863"/>
  <p:tag name="ISPRING_SLIDE_ID_2" val="{CE0425C7-CDC1-4AA0-B45D-3E9510DE1D54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UID" val="{70862834-3B71-434E-A081-BE5D36B643B7}:644"/>
  <p:tag name="GENSWF_ADVANCE_TIME" val="5.573"/>
  <p:tag name="ISPRING_SLIDE_ID_2" val="{E70834DA-60C6-4C4E-802C-998E1592EB8D}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UID" val="{70862834-3B71-434E-A081-BE5D36B643B7}:644"/>
  <p:tag name="GENSWF_ADVANCE_TIME" val="100.366"/>
  <p:tag name="TIMING" val="|6.313|14.653|11.918|10.264|11.214|9.863"/>
  <p:tag name="ISPRING_SLIDE_ID_2" val="{CE0425C7-CDC1-4AA0-B45D-3E9510DE1D54}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UID" val="{70862834-3B71-434E-A081-BE5D36B643B7}:644"/>
  <p:tag name="GENSWF_ADVANCE_TIME" val="100.366"/>
  <p:tag name="TIMING" val="|6.313|14.653|11.918|10.264|11.214|9.863"/>
  <p:tag name="ISPRING_SLIDE_ID_2" val="{CE0425C7-CDC1-4AA0-B45D-3E9510DE1D54}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UID" val="{70862834-3B71-434E-A081-BE5D36B643B7}:644"/>
  <p:tag name="GENSWF_ADVANCE_TIME" val="100.366"/>
  <p:tag name="TIMING" val="|6.313|14.653|11.918|10.264|11.214|9.863"/>
  <p:tag name="ISPRING_SLIDE_ID_2" val="{CE0425C7-CDC1-4AA0-B45D-3E9510DE1D54}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UID" val="{70862834-3B71-434E-A081-BE5D36B643B7}:644"/>
  <p:tag name="GENSWF_ADVANCE_TIME" val="100.366"/>
  <p:tag name="TIMING" val="|6.313|14.653|11.918|10.264|11.214|9.863"/>
  <p:tag name="ISPRING_SLIDE_ID_2" val="{CE0425C7-CDC1-4AA0-B45D-3E9510DE1D54}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UID" val="{70862834-3B71-434E-A081-BE5D36B643B7}:644"/>
  <p:tag name="GENSWF_ADVANCE_TIME" val="26.136"/>
  <p:tag name="ISPRING_SLIDE_ID_2" val="{0B09620D-5761-4806-BF77-3DC1E43955E8}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UID" val="{70862834-3B71-434E-A081-BE5D36B643B7}:644"/>
  <p:tag name="GENSWF_ADVANCE_TIME" val="26.136"/>
  <p:tag name="ISPRING_SLIDE_ID_2" val="{0B09620D-5761-4806-BF77-3DC1E43955E8}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UID" val="{70862834-3B71-434E-A081-BE5D36B643B7}:644"/>
  <p:tag name="GENSWF_ADVANCE_TIME" val="26.136"/>
  <p:tag name="ISPRING_SLIDE_ID_2" val="{0B09620D-5761-4806-BF77-3DC1E43955E8}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UID" val="{70862834-3B71-434E-A081-BE5D36B643B7}:644"/>
  <p:tag name="GENSWF_ADVANCE_TIME" val="26.136"/>
  <p:tag name="ISPRING_SLIDE_ID_2" val="{0B09620D-5761-4806-BF77-3DC1E43955E8}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UID" val="{70862834-3B71-434E-A081-BE5D36B643B7}:644"/>
  <p:tag name="GENSWF_ADVANCE_TIME" val="26.136"/>
  <p:tag name="ISPRING_SLIDE_ID_2" val="{0B09620D-5761-4806-BF77-3DC1E43955E8}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UID" val="{70862834-3B71-434E-A081-BE5D36B643B7}:644"/>
  <p:tag name="GENSWF_ADVANCE_TIME" val="26.136"/>
  <p:tag name="ISPRING_SLIDE_ID_2" val="{0B09620D-5761-4806-BF77-3DC1E43955E8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UID" val="{70862834-3B71-434E-A081-BE5D36B643B7}:644"/>
  <p:tag name="GENSWF_ADVANCE_TIME" val="18.743"/>
  <p:tag name="ISPRING_SLIDE_ID_2" val="{AA123B60-2DEF-4197-A117-C24E11ADA058}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UID" val="{70862834-3B71-434E-A081-BE5D36B643B7}:644"/>
  <p:tag name="GENSWF_ADVANCE_TIME" val="26.136"/>
  <p:tag name="ISPRING_SLIDE_ID_2" val="{0B09620D-5761-4806-BF77-3DC1E43955E8}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UID" val="{70862834-3B71-434E-A081-BE5D36B643B7}:644"/>
  <p:tag name="GENSWF_ADVANCE_TIME" val="100.366"/>
  <p:tag name="TIMING" val="|6.313|14.653|11.918|10.264|11.214|9.863"/>
  <p:tag name="ISPRING_SLIDE_ID_2" val="{CE0425C7-CDC1-4AA0-B45D-3E9510DE1D54}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UID" val="{70862834-3B71-434E-A081-BE5D36B643B7}:644"/>
  <p:tag name="GENSWF_ADVANCE_TIME" val="26.136"/>
  <p:tag name="ISPRING_SLIDE_ID_2" val="{0B09620D-5761-4806-BF77-3DC1E43955E8}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UID" val="{70862834-3B71-434E-A081-BE5D36B643B7}:644"/>
  <p:tag name="GENSWF_ADVANCE_TIME" val="26.136"/>
  <p:tag name="ISPRING_SLIDE_ID_2" val="{0B09620D-5761-4806-BF77-3DC1E43955E8}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UID" val="{70862834-3B71-434E-A081-BE5D36B643B7}:644"/>
  <p:tag name="GENSWF_ADVANCE_TIME" val="26.136"/>
  <p:tag name="ISPRING_SLIDE_ID_2" val="{0B09620D-5761-4806-BF77-3DC1E43955E8}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UID" val="{70862834-3B71-434E-A081-BE5D36B643B7}:644"/>
  <p:tag name="GENSWF_ADVANCE_TIME" val="60.225"/>
  <p:tag name="ISPRING_SLIDE_ID_2" val="{BB7CE026-209E-4B35-A486-394E385682CC}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UID" val="{70862834-3B71-434E-A081-BE5D36B643B7}:644"/>
  <p:tag name="GENSWF_ADVANCE_TIME" val="26.136"/>
  <p:tag name="ISPRING_SLIDE_ID_2" val="{0B09620D-5761-4806-BF77-3DC1E43955E8}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UID" val="{70862834-3B71-434E-A081-BE5D36B643B7}:644"/>
  <p:tag name="GENSWF_ADVANCE_TIME" val="100.366"/>
  <p:tag name="TIMING" val="|6.313|14.653|11.918|10.264|11.214|9.863"/>
  <p:tag name="ISPRING_SLIDE_ID_2" val="{CE0425C7-CDC1-4AA0-B45D-3E9510DE1D54}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UID" val="{70862834-3B71-434E-A081-BE5D36B643B7}:644"/>
  <p:tag name="GENSWF_ADVANCE_TIME" val="100.366"/>
  <p:tag name="TIMING" val="|6.313|14.653|11.918|10.264|11.214|9.863"/>
  <p:tag name="ISPRING_SLIDE_ID_2" val="{CE0425C7-CDC1-4AA0-B45D-3E9510DE1D54}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UID" val="{70862834-3B71-434E-A081-BE5D36B643B7}:644"/>
  <p:tag name="GENSWF_ADVANCE_TIME" val="100.366"/>
  <p:tag name="TIMING" val="|6.313|14.653|11.918|10.264|11.214|9.863"/>
  <p:tag name="ISPRING_SLIDE_ID_2" val="{CE0425C7-CDC1-4AA0-B45D-3E9510DE1D54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UID" val="{70862834-3B71-434E-A081-BE5D36B643B7}:644"/>
  <p:tag name="GENSWF_ADVANCE_TIME" val="66.101"/>
  <p:tag name="ISPRING_SLIDE_ID_2" val="{24DD6B16-842F-4D6D-A3CE-1B25B7A1679D}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UID" val="{70862834-3B71-434E-A081-BE5D36B643B7}:644"/>
  <p:tag name="GENSWF_ADVANCE_TIME" val="100.366"/>
  <p:tag name="TIMING" val="|6.313|14.653|11.918|10.264|11.214|9.863"/>
  <p:tag name="ISPRING_SLIDE_ID_2" val="{CE0425C7-CDC1-4AA0-B45D-3E9510DE1D54}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UID" val="{70862834-3B71-434E-A081-BE5D36B643B7}:644"/>
  <p:tag name="GENSWF_ADVANCE_TIME" val="100.366"/>
  <p:tag name="TIMING" val="|6.313|14.653|11.918|10.264|11.214|9.863"/>
  <p:tag name="ISPRING_SLIDE_ID_2" val="{CE0425C7-CDC1-4AA0-B45D-3E9510DE1D54}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UID" val="{E255A92B-083D-4A10-B53E-BAEA6FF4426A}:300"/>
  <p:tag name="GENSWF_ADVANCE_TIME" val="57.662"/>
  <p:tag name="ISPRING_SLIDE_ID_2" val="{2BE2C8A4-7DF4-4DFA-9678-11E737F635A8}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UID" val="{70862834-3B71-434E-A081-BE5D36B643B7}:644"/>
  <p:tag name="GENSWF_ADVANCE_TIME" val="26.136"/>
  <p:tag name="ISPRING_SLIDE_ID_2" val="{0B09620D-5761-4806-BF77-3DC1E43955E8}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UID" val="{E255A92B-083D-4A10-B53E-BAEA6FF4426A}:300"/>
  <p:tag name="GENSWF_ADVANCE_TIME" val="50.005"/>
  <p:tag name="ISPRING_SLIDE_ID_2" val="{278C377D-6138-4932-8766-744A9BB47D7C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UID" val="{70862834-3B71-434E-A081-BE5D36B643B7}:644"/>
  <p:tag name="GENSWF_ADVANCE_TIME" val="39.428"/>
  <p:tag name="TIMING" val="|14.518|13.191"/>
  <p:tag name="ISPRING_SLIDE_ID_2" val="{1798E34B-CB10-4BA3-A385-B43E5CB9C3B0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UID" val="{70862834-3B71-434E-A081-BE5D36B643B7}:644"/>
  <p:tag name="GENSWF_ADVANCE_TIME" val="26.136"/>
  <p:tag name="ISPRING_SLIDE_ID_2" val="{0B09620D-5761-4806-BF77-3DC1E43955E8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UID" val="{70862834-3B71-434E-A081-BE5D36B643B7}:644"/>
  <p:tag name="GENSWF_ADVANCE_TIME" val="26.136"/>
  <p:tag name="ISPRING_SLIDE_ID_2" val="{0B09620D-5761-4806-BF77-3DC1E43955E8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UID" val="{70862834-3B71-434E-A081-BE5D36B643B7}:644"/>
  <p:tag name="GENSWF_ADVANCE_TIME" val="100.366"/>
  <p:tag name="TIMING" val="|6.313|14.653|11.918|10.264|11.214|9.863"/>
  <p:tag name="ISPRING_SLIDE_ID_2" val="{CE0425C7-CDC1-4AA0-B45D-3E9510DE1D54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UID" val="{70862834-3B71-434E-A081-BE5D36B643B7}:644"/>
  <p:tag name="GENSWF_ADVANCE_TIME" val="100.366"/>
  <p:tag name="TIMING" val="|6.313|14.653|11.918|10.264|11.214|9.863"/>
  <p:tag name="ISPRING_SLIDE_ID_2" val="{CE0425C7-CDC1-4AA0-B45D-3E9510DE1D54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rbit">
  <a:themeElements>
    <a:clrScheme name="Orbit 1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333CC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ADE2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10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3333CC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ADE2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4875</TotalTime>
  <Words>2468</Words>
  <Application>Microsoft Macintosh PowerPoint</Application>
  <PresentationFormat>Widescreen</PresentationFormat>
  <Paragraphs>228</Paragraphs>
  <Slides>44</Slides>
  <Notes>44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44</vt:i4>
      </vt:variant>
    </vt:vector>
  </HeadingPairs>
  <TitlesOfParts>
    <vt:vector size="50" baseType="lpstr">
      <vt:lpstr>Arial</vt:lpstr>
      <vt:lpstr>Calibri</vt:lpstr>
      <vt:lpstr>Times New Roman</vt:lpstr>
      <vt:lpstr>Wingdings</vt:lpstr>
      <vt:lpstr>Office Theme</vt:lpstr>
      <vt:lpstr>Orbit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NT Preaching link at BibleStudyDownloads.org</vt:lpstr>
    </vt:vector>
  </TitlesOfParts>
  <Company>Martin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Philippians 1_27-30 Gospel Loyalty</dc:title>
  <dc:creator>David Martin</dc:creator>
  <cp:lastModifiedBy>Rick Griffith</cp:lastModifiedBy>
  <cp:revision>10</cp:revision>
  <cp:lastPrinted>2016-09-27T19:32:35Z</cp:lastPrinted>
  <dcterms:created xsi:type="dcterms:W3CDTF">2011-09-26T16:22:56Z</dcterms:created>
  <dcterms:modified xsi:type="dcterms:W3CDTF">2023-03-26T06:24:26Z</dcterms:modified>
</cp:coreProperties>
</file>